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8" r:id="rId2"/>
    <p:sldId id="265" r:id="rId3"/>
    <p:sldId id="266" r:id="rId4"/>
    <p:sldId id="282" r:id="rId5"/>
    <p:sldId id="288" r:id="rId6"/>
    <p:sldId id="287" r:id="rId7"/>
    <p:sldId id="289" r:id="rId8"/>
    <p:sldId id="285" r:id="rId9"/>
    <p:sldId id="283" r:id="rId10"/>
    <p:sldId id="284" r:id="rId11"/>
    <p:sldId id="286" r:id="rId12"/>
    <p:sldId id="276" r:id="rId13"/>
    <p:sldId id="277" r:id="rId14"/>
    <p:sldId id="279" r:id="rId15"/>
    <p:sldId id="280" r:id="rId16"/>
    <p:sldId id="268" r:id="rId17"/>
    <p:sldId id="269" r:id="rId18"/>
    <p:sldId id="271" r:id="rId19"/>
    <p:sldId id="272" r:id="rId20"/>
    <p:sldId id="273" r:id="rId21"/>
    <p:sldId id="274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4299F-7EE9-45B1-9EFB-43B6ECC8D102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EFFAE-CE9B-426D-908D-1C965FC9AE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56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9712-0E2E-41DD-AA04-C5BAC4AB3E43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4701-DFEA-48A6-A9C9-79083ED7A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9712-0E2E-41DD-AA04-C5BAC4AB3E43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4701-DFEA-48A6-A9C9-79083ED7A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9712-0E2E-41DD-AA04-C5BAC4AB3E43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4701-DFEA-48A6-A9C9-79083ED7A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9712-0E2E-41DD-AA04-C5BAC4AB3E43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4701-DFEA-48A6-A9C9-79083ED7A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9712-0E2E-41DD-AA04-C5BAC4AB3E43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4701-DFEA-48A6-A9C9-79083ED7A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9712-0E2E-41DD-AA04-C5BAC4AB3E43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4701-DFEA-48A6-A9C9-79083ED7A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9712-0E2E-41DD-AA04-C5BAC4AB3E43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4701-DFEA-48A6-A9C9-79083ED7A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9712-0E2E-41DD-AA04-C5BAC4AB3E43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4701-DFEA-48A6-A9C9-79083ED7A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9712-0E2E-41DD-AA04-C5BAC4AB3E43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4701-DFEA-48A6-A9C9-79083ED7A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9712-0E2E-41DD-AA04-C5BAC4AB3E43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4701-DFEA-48A6-A9C9-79083ED7A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9712-0E2E-41DD-AA04-C5BAC4AB3E43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4701-DFEA-48A6-A9C9-79083ED7A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49712-0E2E-41DD-AA04-C5BAC4AB3E43}" type="datetimeFigureOut">
              <a:rPr lang="en-US" smtClean="0"/>
              <a:pPr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34701-DFEA-48A6-A9C9-79083ED7AB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Birth of Prophet Muhammad 		570</a:t>
            </a:r>
          </a:p>
          <a:p>
            <a:pPr>
              <a:buNone/>
            </a:pPr>
            <a:r>
              <a:rPr lang="en-US" dirty="0" smtClean="0"/>
              <a:t>Hegira to Mecca	(AH)				622</a:t>
            </a:r>
          </a:p>
          <a:p>
            <a:pPr>
              <a:buNone/>
            </a:pPr>
            <a:r>
              <a:rPr lang="en-US" dirty="0" smtClean="0"/>
              <a:t>Koran put in a written form 		650</a:t>
            </a:r>
          </a:p>
          <a:p>
            <a:pPr>
              <a:buNone/>
            </a:pPr>
            <a:r>
              <a:rPr lang="en-US" dirty="0" smtClean="0"/>
              <a:t>Founding of Baghdad by Al-Mansur	762</a:t>
            </a:r>
          </a:p>
          <a:p>
            <a:pPr>
              <a:buNone/>
            </a:pPr>
            <a:r>
              <a:rPr lang="en-US" dirty="0" smtClean="0"/>
              <a:t>Islamic conquest of Spain			756-11</a:t>
            </a:r>
            <a:r>
              <a:rPr lang="en-US" baseline="30000" dirty="0" smtClean="0"/>
              <a:t> </a:t>
            </a:r>
            <a:r>
              <a:rPr lang="en-US" baseline="30000" dirty="0" err="1" smtClean="0"/>
              <a:t>th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Founding of House of Wisdom 		832</a:t>
            </a:r>
          </a:p>
          <a:p>
            <a:pPr>
              <a:buNone/>
            </a:pPr>
            <a:r>
              <a:rPr lang="en-US" dirty="0" smtClean="0"/>
              <a:t>Baghdad destroyed by Mongols		1258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Mosque, dome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38860"/>
            <a:ext cx="2971800" cy="5189724"/>
          </a:xfrm>
        </p:spPr>
      </p:pic>
    </p:spTree>
    <p:extLst>
      <p:ext uri="{BB962C8B-B14F-4D97-AF65-F5344CB8AC3E}">
        <p14:creationId xmlns:p14="http://schemas.microsoft.com/office/powerpoint/2010/main" val="2440432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Mosque, arches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57400"/>
            <a:ext cx="6286501" cy="4191000"/>
          </a:xfrm>
        </p:spPr>
      </p:pic>
    </p:spTree>
    <p:extLst>
      <p:ext uri="{BB962C8B-B14F-4D97-AF65-F5344CB8AC3E}">
        <p14:creationId xmlns:p14="http://schemas.microsoft.com/office/powerpoint/2010/main" val="310150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 of Wisdom in Baghdad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8465" y="1600200"/>
            <a:ext cx="38470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House of Wisdom, </a:t>
            </a:r>
            <a:r>
              <a:rPr lang="en-US" dirty="0" err="1" smtClean="0"/>
              <a:t>Baghadad</a:t>
            </a:r>
            <a:r>
              <a:rPr lang="en-US" dirty="0" smtClean="0"/>
              <a:t> (modern building)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463" y="1524000"/>
            <a:ext cx="723568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Translation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From Greek, </a:t>
            </a:r>
            <a:r>
              <a:rPr lang="en-US" dirty="0" err="1" smtClean="0"/>
              <a:t>Syriac</a:t>
            </a:r>
            <a:r>
              <a:rPr lang="en-US" dirty="0" smtClean="0"/>
              <a:t> and Sanskrit into Arabic</a:t>
            </a:r>
          </a:p>
          <a:p>
            <a:r>
              <a:rPr lang="en-US" dirty="0" err="1" smtClean="0"/>
              <a:t>Hunayan</a:t>
            </a:r>
            <a:r>
              <a:rPr lang="en-US" dirty="0" smtClean="0"/>
              <a:t> </a:t>
            </a:r>
            <a:r>
              <a:rPr lang="en-US" dirty="0" err="1" smtClean="0"/>
              <a:t>Ibn-Ishaq</a:t>
            </a:r>
            <a:r>
              <a:rPr lang="en-US" dirty="0" smtClean="0"/>
              <a:t> (808-73) who translated</a:t>
            </a:r>
          </a:p>
          <a:p>
            <a:pPr lvl="2"/>
            <a:r>
              <a:rPr lang="en-US" dirty="0" smtClean="0"/>
              <a:t>95 of Galen’s works</a:t>
            </a:r>
          </a:p>
          <a:p>
            <a:pPr lvl="2"/>
            <a:r>
              <a:rPr lang="en-US" dirty="0" smtClean="0"/>
              <a:t>15 Hippocratic works</a:t>
            </a:r>
          </a:p>
          <a:p>
            <a:pPr lvl="2"/>
            <a:r>
              <a:rPr lang="en-US" dirty="0" smtClean="0"/>
              <a:t>3 Plato’s dialogues, including the </a:t>
            </a:r>
            <a:r>
              <a:rPr lang="en-US" dirty="0" err="1" smtClean="0"/>
              <a:t>Timeus</a:t>
            </a:r>
            <a:endParaRPr lang="en-US" dirty="0" smtClean="0"/>
          </a:p>
          <a:p>
            <a:pPr lvl="2"/>
            <a:r>
              <a:rPr lang="en-US" dirty="0" smtClean="0"/>
              <a:t>Euclid’s geometry</a:t>
            </a:r>
          </a:p>
          <a:p>
            <a:pPr lvl="2"/>
            <a:r>
              <a:rPr lang="en-US" dirty="0" smtClean="0"/>
              <a:t>Ptolemy’s Almagest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Translation Project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From Arabic into Latin </a:t>
            </a:r>
          </a:p>
          <a:p>
            <a:pPr>
              <a:buNone/>
            </a:pPr>
            <a:r>
              <a:rPr lang="en-US" dirty="0" smtClean="0"/>
              <a:t>Gerard of Cremona (1114-87) learned Arabic and translated :</a:t>
            </a:r>
          </a:p>
          <a:p>
            <a:pPr>
              <a:buNone/>
            </a:pPr>
            <a:r>
              <a:rPr lang="en-US" dirty="0" smtClean="0"/>
              <a:t>			Ptolemy’s </a:t>
            </a:r>
            <a:r>
              <a:rPr lang="en-US" i="1" dirty="0" smtClean="0"/>
              <a:t>Almagest</a:t>
            </a:r>
          </a:p>
          <a:p>
            <a:pPr>
              <a:buNone/>
            </a:pPr>
            <a:r>
              <a:rPr lang="en-US" i="1" dirty="0" smtClean="0"/>
              <a:t>			</a:t>
            </a:r>
            <a:r>
              <a:rPr lang="en-US" dirty="0" smtClean="0"/>
              <a:t>Scientific works of Aristotle </a:t>
            </a:r>
          </a:p>
          <a:p>
            <a:pPr>
              <a:buNone/>
            </a:pPr>
            <a:r>
              <a:rPr lang="en-US" dirty="0" smtClean="0"/>
              <a:t>			Euclid’s Geometry</a:t>
            </a:r>
          </a:p>
          <a:p>
            <a:pPr>
              <a:buNone/>
            </a:pPr>
            <a:r>
              <a:rPr lang="en-US" dirty="0" smtClean="0"/>
              <a:t>			Al-Khwarizmi’s Algebra</a:t>
            </a:r>
          </a:p>
          <a:p>
            <a:pPr>
              <a:buNone/>
            </a:pPr>
            <a:r>
              <a:rPr lang="en-US" dirty="0" smtClean="0"/>
              <a:t>			Galen and Arabic texts on medicine</a:t>
            </a:r>
          </a:p>
          <a:p>
            <a:pPr>
              <a:buNone/>
            </a:pPr>
            <a:r>
              <a:rPr lang="en-US" dirty="0" smtClean="0"/>
              <a:t>			</a:t>
            </a:r>
          </a:p>
          <a:p>
            <a:pPr>
              <a:buNone/>
            </a:pPr>
            <a:r>
              <a:rPr lang="en-US" dirty="0" smtClean="0"/>
              <a:t>			70 books in all. </a:t>
            </a:r>
          </a:p>
          <a:p>
            <a:pPr>
              <a:buNone/>
            </a:pPr>
            <a:r>
              <a:rPr lang="en-US" i="1" dirty="0" smtClean="0"/>
              <a:t>			</a:t>
            </a: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Al-Khwarizmi (780-850)</a:t>
            </a:r>
            <a:br>
              <a:rPr lang="en-US" dirty="0" smtClean="0"/>
            </a:br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106265"/>
            <a:ext cx="4419599" cy="59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Tuci</a:t>
            </a:r>
            <a:r>
              <a:rPr lang="en-US" dirty="0" smtClean="0"/>
              <a:t> couple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9" y="1371600"/>
            <a:ext cx="3920331" cy="392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Al-</a:t>
            </a:r>
            <a:r>
              <a:rPr lang="en-US" dirty="0" err="1" smtClean="0"/>
              <a:t>tusi</a:t>
            </a:r>
            <a:r>
              <a:rPr lang="en-US" dirty="0" smtClean="0"/>
              <a:t>, Persian astronomer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9962" y="1523873"/>
            <a:ext cx="3500438" cy="511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Maragha</a:t>
            </a:r>
            <a:r>
              <a:rPr lang="en-US" dirty="0" smtClean="0"/>
              <a:t> Observatory, at present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Arabia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606" y="1219200"/>
            <a:ext cx="825344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Samarkand Observatory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Underground sextant at Samarkand observatory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9654" y="1600200"/>
            <a:ext cx="604469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Astrolabe</a:t>
            </a:r>
            <a:endParaRPr lang="en-US" dirty="0"/>
          </a:p>
        </p:txBody>
      </p:sp>
      <p:pic>
        <p:nvPicPr>
          <p:cNvPr id="6" name="Content Placeholder 5" descr="astrolab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243594"/>
            <a:ext cx="4876800" cy="5742940"/>
          </a:xfrm>
        </p:spPr>
      </p:pic>
      <p:sp>
        <p:nvSpPr>
          <p:cNvPr id="7" name="TextBox 6"/>
          <p:cNvSpPr txBox="1"/>
          <p:nvPr/>
        </p:nvSpPr>
        <p:spPr>
          <a:xfrm>
            <a:off x="5562600" y="1828800"/>
            <a:ext cx="378994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Astrolabe of '</a:t>
            </a:r>
            <a:r>
              <a:rPr lang="en-US" b="1" dirty="0" err="1" smtClean="0"/>
              <a:t>Umar</a:t>
            </a:r>
            <a:r>
              <a:rPr lang="en-US" b="1" dirty="0" smtClean="0"/>
              <a:t> </a:t>
            </a:r>
            <a:r>
              <a:rPr lang="en-US" b="1" dirty="0" err="1" smtClean="0"/>
              <a:t>ibn</a:t>
            </a:r>
            <a:r>
              <a:rPr lang="en-US" b="1" dirty="0" smtClean="0"/>
              <a:t> Yusuf </a:t>
            </a:r>
            <a:r>
              <a:rPr lang="en-US" b="1" dirty="0" err="1" smtClean="0"/>
              <a:t>ibn</a:t>
            </a:r>
            <a:endParaRPr lang="en-US" b="1" dirty="0" smtClean="0"/>
          </a:p>
          <a:p>
            <a:r>
              <a:rPr lang="en-US" b="1" dirty="0" smtClean="0"/>
              <a:t> '</a:t>
            </a:r>
            <a:r>
              <a:rPr lang="en-US" b="1" dirty="0" err="1" smtClean="0"/>
              <a:t>Umar</a:t>
            </a:r>
            <a:r>
              <a:rPr lang="en-US" b="1" dirty="0" smtClean="0"/>
              <a:t> </a:t>
            </a:r>
            <a:r>
              <a:rPr lang="en-US" b="1" dirty="0" err="1" smtClean="0"/>
              <a:t>ibn</a:t>
            </a:r>
            <a:r>
              <a:rPr lang="en-US" b="1" dirty="0" smtClean="0"/>
              <a:t> 'Ali </a:t>
            </a:r>
            <a:r>
              <a:rPr lang="en-US" b="1" dirty="0" err="1" smtClean="0"/>
              <a:t>ibn</a:t>
            </a:r>
            <a:r>
              <a:rPr lang="en-US" b="1" dirty="0" smtClean="0"/>
              <a:t> </a:t>
            </a:r>
            <a:r>
              <a:rPr lang="en-US" b="1" dirty="0" err="1" smtClean="0"/>
              <a:t>Rasul</a:t>
            </a:r>
            <a:r>
              <a:rPr lang="en-US" b="1" dirty="0" smtClean="0"/>
              <a:t> al-</a:t>
            </a:r>
            <a:r>
              <a:rPr lang="en-US" b="1" dirty="0" err="1" smtClean="0"/>
              <a:t>Muzaffari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Rasulid</a:t>
            </a:r>
            <a:r>
              <a:rPr lang="en-US" dirty="0" smtClean="0"/>
              <a:t> period (1228–1454),</a:t>
            </a:r>
          </a:p>
          <a:p>
            <a:r>
              <a:rPr lang="en-US" dirty="0" smtClean="0"/>
              <a:t> dated A.H. 690 / A.D. 1291</a:t>
            </a:r>
            <a:br>
              <a:rPr lang="en-US" dirty="0" smtClean="0"/>
            </a:br>
            <a:r>
              <a:rPr lang="en-US" dirty="0" smtClean="0"/>
              <a:t>Yemen.</a:t>
            </a:r>
          </a:p>
          <a:p>
            <a:endParaRPr lang="en-US" dirty="0" smtClean="0"/>
          </a:p>
          <a:p>
            <a:r>
              <a:rPr lang="en-US" dirty="0" smtClean="0"/>
              <a:t>From the Metropolitan Museum, NY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Kabba (contemporary view)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0750" y="2077244"/>
            <a:ext cx="4762500" cy="35718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 of Islam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01" y="1600200"/>
            <a:ext cx="7833397" cy="4525963"/>
          </a:xfrm>
        </p:spPr>
      </p:pic>
    </p:spTree>
    <p:extLst>
      <p:ext uri="{BB962C8B-B14F-4D97-AF65-F5344CB8AC3E}">
        <p14:creationId xmlns:p14="http://schemas.microsoft.com/office/powerpoint/2010/main" val="3946277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Umayyad Mosque, Damascus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47" y="1600200"/>
            <a:ext cx="6896705" cy="4525963"/>
          </a:xfrm>
        </p:spPr>
      </p:pic>
    </p:spTree>
    <p:extLst>
      <p:ext uri="{BB962C8B-B14F-4D97-AF65-F5344CB8AC3E}">
        <p14:creationId xmlns:p14="http://schemas.microsoft.com/office/powerpoint/2010/main" val="2918676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Abbasid Palace, Baghdad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409" y="1600200"/>
            <a:ext cx="5329181" cy="4525963"/>
          </a:xfrm>
        </p:spPr>
      </p:pic>
    </p:spTree>
    <p:extLst>
      <p:ext uri="{BB962C8B-B14F-4D97-AF65-F5344CB8AC3E}">
        <p14:creationId xmlns:p14="http://schemas.microsoft.com/office/powerpoint/2010/main" val="1855648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581025"/>
            <a:ext cx="767715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25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Great mosque in Cordoba, Spain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52515"/>
            <a:ext cx="4903949" cy="5072085"/>
          </a:xfrm>
        </p:spPr>
      </p:pic>
    </p:spTree>
    <p:extLst>
      <p:ext uri="{BB962C8B-B14F-4D97-AF65-F5344CB8AC3E}">
        <p14:creationId xmlns:p14="http://schemas.microsoft.com/office/powerpoint/2010/main" val="3676520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Mosque, entry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2" y="1720056"/>
            <a:ext cx="6429375" cy="4286250"/>
          </a:xfrm>
        </p:spPr>
      </p:pic>
    </p:spTree>
    <p:extLst>
      <p:ext uri="{BB962C8B-B14F-4D97-AF65-F5344CB8AC3E}">
        <p14:creationId xmlns:p14="http://schemas.microsoft.com/office/powerpoint/2010/main" val="1900606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165</Words>
  <Application>Microsoft Office PowerPoint</Application>
  <PresentationFormat>On-screen Show (4:3)</PresentationFormat>
  <Paragraphs>52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Timeline </vt:lpstr>
      <vt:lpstr>Arabia </vt:lpstr>
      <vt:lpstr>The Kabba (contemporary view)</vt:lpstr>
      <vt:lpstr>Spread of Islam </vt:lpstr>
      <vt:lpstr>The Umayyad Mosque, Damascus </vt:lpstr>
      <vt:lpstr>Abbasid Palace, Baghdad</vt:lpstr>
      <vt:lpstr>PowerPoint Presentation</vt:lpstr>
      <vt:lpstr>The Great mosque in Cordoba, Spain</vt:lpstr>
      <vt:lpstr>The Great Mosque, entry</vt:lpstr>
      <vt:lpstr>The Great Mosque, dome </vt:lpstr>
      <vt:lpstr>The Great Mosque, arches</vt:lpstr>
      <vt:lpstr>House of Wisdom in Baghdad</vt:lpstr>
      <vt:lpstr>House of Wisdom, Baghadad (modern building)</vt:lpstr>
      <vt:lpstr>The Translation Project</vt:lpstr>
      <vt:lpstr>The Translation Project </vt:lpstr>
      <vt:lpstr>Al-Khwarizmi (780-850) A</vt:lpstr>
      <vt:lpstr>Tuci couple </vt:lpstr>
      <vt:lpstr>Al-tusi, Persian astronomer </vt:lpstr>
      <vt:lpstr>Maragha Observatory, at present</vt:lpstr>
      <vt:lpstr>Samarkand Observatory</vt:lpstr>
      <vt:lpstr>Underground sextant at Samarkand observatory</vt:lpstr>
      <vt:lpstr>Astrolabe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Age of Empires</dc:title>
  <dc:creator>Meera</dc:creator>
  <cp:lastModifiedBy>Toshiba-User</cp:lastModifiedBy>
  <cp:revision>52</cp:revision>
  <dcterms:created xsi:type="dcterms:W3CDTF">2012-02-28T23:23:25Z</dcterms:created>
  <dcterms:modified xsi:type="dcterms:W3CDTF">2016-03-01T02:40:19Z</dcterms:modified>
</cp:coreProperties>
</file>