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6" r:id="rId2"/>
    <p:sldId id="267" r:id="rId3"/>
    <p:sldId id="275" r:id="rId4"/>
    <p:sldId id="260" r:id="rId5"/>
    <p:sldId id="256" r:id="rId6"/>
    <p:sldId id="257" r:id="rId7"/>
    <p:sldId id="277" r:id="rId8"/>
    <p:sldId id="262" r:id="rId9"/>
    <p:sldId id="259" r:id="rId10"/>
    <p:sldId id="283" r:id="rId11"/>
    <p:sldId id="278" r:id="rId12"/>
    <p:sldId id="276" r:id="rId13"/>
    <p:sldId id="272" r:id="rId14"/>
    <p:sldId id="264" r:id="rId15"/>
    <p:sldId id="273" r:id="rId16"/>
    <p:sldId id="285" r:id="rId17"/>
    <p:sldId id="280" r:id="rId18"/>
    <p:sldId id="269" r:id="rId19"/>
    <p:sldId id="265" r:id="rId20"/>
    <p:sldId id="268" r:id="rId21"/>
    <p:sldId id="286" r:id="rId22"/>
    <p:sldId id="270" r:id="rId23"/>
    <p:sldId id="27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00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2C413-6CA2-4900-8F78-F0FD565F3155}" type="datetimeFigureOut">
              <a:rPr lang="en-US" smtClean="0"/>
              <a:pPr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7576-6203-4596-843E-7C5180B35F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2C413-6CA2-4900-8F78-F0FD565F3155}" type="datetimeFigureOut">
              <a:rPr lang="en-US" smtClean="0"/>
              <a:pPr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7576-6203-4596-843E-7C5180B35F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2C413-6CA2-4900-8F78-F0FD565F3155}" type="datetimeFigureOut">
              <a:rPr lang="en-US" smtClean="0"/>
              <a:pPr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7576-6203-4596-843E-7C5180B35F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2C413-6CA2-4900-8F78-F0FD565F3155}" type="datetimeFigureOut">
              <a:rPr lang="en-US" smtClean="0"/>
              <a:pPr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7576-6203-4596-843E-7C5180B35F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2C413-6CA2-4900-8F78-F0FD565F3155}" type="datetimeFigureOut">
              <a:rPr lang="en-US" smtClean="0"/>
              <a:pPr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7576-6203-4596-843E-7C5180B35F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2C413-6CA2-4900-8F78-F0FD565F3155}" type="datetimeFigureOut">
              <a:rPr lang="en-US" smtClean="0"/>
              <a:pPr/>
              <a:t>1/31/2016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7576-6203-4596-843E-7C5180B35F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2C413-6CA2-4900-8F78-F0FD565F3155}" type="datetimeFigureOut">
              <a:rPr lang="en-US" smtClean="0"/>
              <a:pPr/>
              <a:t>1/31/2016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7576-6203-4596-843E-7C5180B35F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2C413-6CA2-4900-8F78-F0FD565F3155}" type="datetimeFigureOut">
              <a:rPr lang="en-US" smtClean="0"/>
              <a:pPr/>
              <a:t>1/31/2016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7576-6203-4596-843E-7C5180B35F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2C413-6CA2-4900-8F78-F0FD565F3155}" type="datetimeFigureOut">
              <a:rPr lang="en-US" smtClean="0"/>
              <a:pPr/>
              <a:t>1/31/2016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7576-6203-4596-843E-7C5180B35F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2C413-6CA2-4900-8F78-F0FD565F3155}" type="datetimeFigureOut">
              <a:rPr lang="en-US" smtClean="0"/>
              <a:pPr/>
              <a:t>1/31/2016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7576-6203-4596-843E-7C5180B35F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2C413-6CA2-4900-8F78-F0FD565F3155}" type="datetimeFigureOut">
              <a:rPr lang="en-US" smtClean="0"/>
              <a:pPr/>
              <a:t>1/31/2016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EC7576-6203-4596-843E-7C5180B35F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DEC7576-6203-4596-843E-7C5180B35F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EB2C413-6CA2-4900-8F78-F0FD565F3155}" type="datetimeFigureOut">
              <a:rPr lang="en-US" smtClean="0"/>
              <a:pPr/>
              <a:t>1/31/2016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Imhotep</a:t>
            </a:r>
            <a:r>
              <a:rPr lang="en-US" dirty="0" smtClean="0"/>
              <a:t> (2600 </a:t>
            </a:r>
            <a:r>
              <a:rPr lang="en-US" dirty="0" err="1" smtClean="0"/>
              <a:t>bce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 descr="Imhotep-Louv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524000"/>
            <a:ext cx="3394472" cy="4525963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74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466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56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era\Downloads\F1.lar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1000"/>
            <a:ext cx="387334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926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Relationship between humors and elements, moods etc.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	Humor	element  Quality /mood 	organ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000" dirty="0" smtClean="0"/>
              <a:t>Blood	Air	Hot, Wet	Sanguine	heart</a:t>
            </a:r>
          </a:p>
          <a:p>
            <a:pPr>
              <a:buNone/>
            </a:pPr>
            <a:r>
              <a:rPr lang="en-US" sz="2000" dirty="0" smtClean="0"/>
              <a:t>	Phlegm	water 	</a:t>
            </a:r>
            <a:r>
              <a:rPr lang="en-US" sz="2000" dirty="0" err="1" smtClean="0"/>
              <a:t>cold,wet</a:t>
            </a:r>
            <a:r>
              <a:rPr lang="en-US" sz="2000" dirty="0" smtClean="0"/>
              <a:t>		phlegmatic	 brain</a:t>
            </a:r>
          </a:p>
          <a:p>
            <a:pPr>
              <a:buNone/>
            </a:pPr>
            <a:r>
              <a:rPr lang="en-US" sz="2000" dirty="0" smtClean="0"/>
              <a:t>	Yellow bile 	Fire 	</a:t>
            </a:r>
            <a:r>
              <a:rPr lang="en-US" sz="2000" dirty="0" err="1" smtClean="0"/>
              <a:t>Hot,dry</a:t>
            </a:r>
            <a:r>
              <a:rPr lang="en-US" sz="2000" dirty="0" smtClean="0"/>
              <a:t>		Choleric		Liver</a:t>
            </a:r>
          </a:p>
          <a:p>
            <a:pPr>
              <a:buNone/>
            </a:pPr>
            <a:r>
              <a:rPr lang="en-US" sz="2000" dirty="0" smtClean="0"/>
              <a:t>	Black bile	 Earth 	</a:t>
            </a:r>
            <a:r>
              <a:rPr lang="en-US" sz="2000" dirty="0" err="1" smtClean="0"/>
              <a:t>cold,dry</a:t>
            </a:r>
            <a:r>
              <a:rPr lang="en-US" sz="2000" dirty="0" smtClean="0"/>
              <a:t>		Melancholy 	Spleen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On Sacred Disease </a:t>
            </a:r>
            <a:r>
              <a:rPr lang="en-US" dirty="0" smtClean="0"/>
              <a:t>(epilepsy)400 BCE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 I do not believe that the “Sacred Disease” is any more divine than any other disease but, on the contrary, has specific characteristics and a definite cause.  But, because it is completely different from other diseases, it has been regarded as divine visitation by those, being only human, view it with ignorance and astonishment.”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755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633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587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Charka </a:t>
            </a:r>
            <a:endParaRPr lang="en-US" dirty="0"/>
          </a:p>
        </p:txBody>
      </p:sp>
      <p:pic>
        <p:nvPicPr>
          <p:cNvPr id="4" name="Content Placeholder 3" descr="char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295400"/>
            <a:ext cx="6307317" cy="4724400"/>
          </a:xfrm>
        </p:spPr>
      </p:pic>
      <p:sp>
        <p:nvSpPr>
          <p:cNvPr id="5" name="TextBox 4"/>
          <p:cNvSpPr txBox="1"/>
          <p:nvPr/>
        </p:nvSpPr>
        <p:spPr>
          <a:xfrm>
            <a:off x="838200" y="6324600"/>
            <a:ext cx="410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Ramdev’s </a:t>
            </a:r>
            <a:r>
              <a:rPr lang="en-US" dirty="0" err="1" smtClean="0"/>
              <a:t>Patanjali</a:t>
            </a:r>
            <a:r>
              <a:rPr lang="en-US" dirty="0" smtClean="0"/>
              <a:t> Yoga in </a:t>
            </a:r>
            <a:r>
              <a:rPr lang="en-US" dirty="0" err="1" smtClean="0"/>
              <a:t>Haridwar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Ayurveda</a:t>
            </a:r>
            <a:r>
              <a:rPr lang="en-US" dirty="0" smtClean="0"/>
              <a:t>: </a:t>
            </a:r>
            <a:r>
              <a:rPr lang="en-US" dirty="0" err="1" smtClean="0"/>
              <a:t>Panch</a:t>
            </a:r>
            <a:r>
              <a:rPr lang="en-US" dirty="0" smtClean="0"/>
              <a:t> </a:t>
            </a:r>
            <a:r>
              <a:rPr lang="en-US" dirty="0" err="1" smtClean="0"/>
              <a:t>Bhuta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According to </a:t>
            </a:r>
            <a:r>
              <a:rPr lang="en-US" dirty="0" err="1" smtClean="0"/>
              <a:t>Ayurveda</a:t>
            </a:r>
            <a:r>
              <a:rPr lang="en-US" dirty="0" smtClean="0"/>
              <a:t>, the human body is made up of: </a:t>
            </a:r>
          </a:p>
          <a:p>
            <a:pPr lvl="0">
              <a:buNone/>
            </a:pPr>
            <a:r>
              <a:rPr lang="en-US" dirty="0" smtClean="0"/>
              <a:t>	Psychic being (</a:t>
            </a:r>
            <a:r>
              <a:rPr lang="en-US" dirty="0" err="1" smtClean="0"/>
              <a:t>sattava</a:t>
            </a:r>
            <a:r>
              <a:rPr lang="en-US" dirty="0" smtClean="0"/>
              <a:t>)</a:t>
            </a:r>
          </a:p>
          <a:p>
            <a:pPr lvl="0">
              <a:buNone/>
            </a:pPr>
            <a:r>
              <a:rPr lang="en-US" dirty="0" smtClean="0"/>
              <a:t>	Soul  (atman)</a:t>
            </a:r>
          </a:p>
          <a:p>
            <a:pPr lvl="0">
              <a:buNone/>
            </a:pPr>
            <a:r>
              <a:rPr lang="en-US" dirty="0" smtClean="0"/>
              <a:t>	Body (</a:t>
            </a:r>
            <a:r>
              <a:rPr lang="en-US" dirty="0" err="1" smtClean="0"/>
              <a:t>sharira</a:t>
            </a:r>
            <a:r>
              <a:rPr lang="en-US" dirty="0" smtClean="0"/>
              <a:t>) which is made up of </a:t>
            </a:r>
            <a:r>
              <a:rPr lang="en-US" dirty="0" err="1" smtClean="0"/>
              <a:t>panch-bhutas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Earth</a:t>
            </a:r>
          </a:p>
          <a:p>
            <a:pPr lvl="2"/>
            <a:r>
              <a:rPr lang="en-US" dirty="0" smtClean="0"/>
              <a:t>Water</a:t>
            </a:r>
          </a:p>
          <a:p>
            <a:pPr lvl="2"/>
            <a:r>
              <a:rPr lang="en-US" dirty="0" smtClean="0"/>
              <a:t>Fire</a:t>
            </a:r>
          </a:p>
          <a:p>
            <a:pPr lvl="2"/>
            <a:r>
              <a:rPr lang="en-US" dirty="0" smtClean="0"/>
              <a:t>Air</a:t>
            </a:r>
          </a:p>
          <a:p>
            <a:pPr lvl="2"/>
            <a:r>
              <a:rPr lang="en-US" dirty="0" err="1" smtClean="0"/>
              <a:t>Aakash</a:t>
            </a:r>
            <a:r>
              <a:rPr lang="en-US" dirty="0" smtClean="0"/>
              <a:t>, or empty space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Edwin Smith Papyrus </a:t>
            </a:r>
            <a:endParaRPr lang="en-US" dirty="0"/>
          </a:p>
        </p:txBody>
      </p:sp>
      <p:pic>
        <p:nvPicPr>
          <p:cNvPr id="1026" name="Picture 2" descr="C:\Users\Meera\Pictures\Edwin_Smith_Papyrus_v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14103" y="1737360"/>
            <a:ext cx="5906193" cy="45262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5800" y="6400800"/>
            <a:ext cx="7686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Found by Edwin Smith in 1862, 15 foot long papyrus roll, dates back to 1600 </a:t>
            </a:r>
            <a:r>
              <a:rPr lang="en-US" dirty="0" err="1" smtClean="0"/>
              <a:t>bce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Tridosha</a:t>
            </a:r>
            <a:r>
              <a:rPr lang="en-US" dirty="0" smtClean="0"/>
              <a:t> of </a:t>
            </a:r>
            <a:r>
              <a:rPr lang="en-US" dirty="0" err="1" smtClean="0"/>
              <a:t>Ayurveda</a:t>
            </a:r>
            <a:endParaRPr lang="en-US" dirty="0"/>
          </a:p>
        </p:txBody>
      </p:sp>
      <p:pic>
        <p:nvPicPr>
          <p:cNvPr id="4" name="Content Placeholder 3" descr="tridosh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48062" y="3400425"/>
            <a:ext cx="1438275" cy="120015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Consuming meat and wine as health-giving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i="1" dirty="0"/>
              <a:t>"Cow meat is beneficial in curing breathing problems, </a:t>
            </a:r>
            <a:r>
              <a:rPr lang="en-US" i="1" dirty="0" err="1"/>
              <a:t>Ozaena</a:t>
            </a:r>
            <a:r>
              <a:rPr lang="en-US" i="1" dirty="0"/>
              <a:t>, Ague, dry cough, fatigue, diseases due to burns and marasmus."</a:t>
            </a:r>
            <a:endParaRPr lang="en-US" dirty="0"/>
          </a:p>
          <a:p>
            <a:pPr marL="114300" indent="0">
              <a:buNone/>
            </a:pPr>
            <a:r>
              <a:rPr lang="en-US" i="1" dirty="0"/>
              <a:t>[Charaka Samhita, Sutra </a:t>
            </a:r>
            <a:r>
              <a:rPr lang="en-US" i="1" dirty="0" err="1"/>
              <a:t>Sthaanam</a:t>
            </a:r>
            <a:r>
              <a:rPr lang="en-US" i="1" dirty="0"/>
              <a:t>, 27/79-80</a:t>
            </a:r>
            <a:r>
              <a:rPr lang="en-US" i="1" dirty="0" smtClean="0"/>
              <a:t>]</a:t>
            </a:r>
          </a:p>
          <a:p>
            <a:pPr marL="114300" indent="0">
              <a:buNone/>
            </a:pPr>
            <a:endParaRPr lang="en-US" i="1" dirty="0"/>
          </a:p>
          <a:p>
            <a:pPr marL="114300" indent="0">
              <a:buNone/>
            </a:pPr>
            <a:r>
              <a:rPr lang="en-US" i="1" dirty="0"/>
              <a:t>"Meat of a peacock, </a:t>
            </a:r>
            <a:r>
              <a:rPr lang="en-US" i="1" dirty="0" err="1"/>
              <a:t>patridge</a:t>
            </a:r>
            <a:r>
              <a:rPr lang="en-US" i="1" dirty="0"/>
              <a:t>, rooster, goose, swine, camel, donkey, cow and buffalo is beneficial for developing one's body."</a:t>
            </a: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i="1" dirty="0"/>
              <a:t>"While consuming the above mentioned kinds of meat, one may have a dose of whichever wine is appropriate such as '</a:t>
            </a:r>
            <a:r>
              <a:rPr lang="en-US" i="1" dirty="0" err="1"/>
              <a:t>Prasanna</a:t>
            </a:r>
            <a:r>
              <a:rPr lang="en-US" i="1" dirty="0"/>
              <a:t>', '</a:t>
            </a:r>
            <a:r>
              <a:rPr lang="en-US" i="1" dirty="0" err="1"/>
              <a:t>Vaarooni</a:t>
            </a:r>
            <a:r>
              <a:rPr lang="en-US" i="1" dirty="0"/>
              <a:t>', '</a:t>
            </a:r>
            <a:r>
              <a:rPr lang="en-US" i="1" dirty="0" err="1"/>
              <a:t>seedhu</a:t>
            </a:r>
            <a:r>
              <a:rPr lang="en-US" i="1" dirty="0"/>
              <a:t>', '</a:t>
            </a:r>
            <a:r>
              <a:rPr lang="en-US" i="1" dirty="0" err="1"/>
              <a:t>arisht</a:t>
            </a:r>
            <a:r>
              <a:rPr lang="en-US" i="1" dirty="0"/>
              <a:t>', '</a:t>
            </a:r>
            <a:r>
              <a:rPr lang="en-US" i="1" dirty="0" err="1"/>
              <a:t>aasava</a:t>
            </a:r>
            <a:r>
              <a:rPr lang="en-US" i="1" dirty="0"/>
              <a:t>' and '</a:t>
            </a:r>
            <a:r>
              <a:rPr lang="en-US" i="1" dirty="0" err="1"/>
              <a:t>madhu</a:t>
            </a:r>
            <a:r>
              <a:rPr lang="en-US" i="1" dirty="0"/>
              <a:t>'."</a:t>
            </a: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411480" lvl="1" indent="0">
              <a:buNone/>
            </a:pPr>
            <a:r>
              <a:rPr lang="en-US" dirty="0" smtClean="0"/>
              <a:t>[Charaka </a:t>
            </a:r>
            <a:r>
              <a:rPr lang="en-US" dirty="0"/>
              <a:t>Samhita, </a:t>
            </a:r>
            <a:r>
              <a:rPr lang="en-US" dirty="0" err="1"/>
              <a:t>Chikitsa</a:t>
            </a:r>
            <a:r>
              <a:rPr lang="en-US" dirty="0"/>
              <a:t> </a:t>
            </a:r>
            <a:r>
              <a:rPr lang="en-US" dirty="0" err="1"/>
              <a:t>Sathaanam</a:t>
            </a:r>
            <a:r>
              <a:rPr lang="en-US" dirty="0"/>
              <a:t> </a:t>
            </a:r>
            <a:r>
              <a:rPr lang="en-US" dirty="0" smtClean="0"/>
              <a:t>8, 158, 165]</a:t>
            </a:r>
            <a:endParaRPr lang="en-US" dirty="0"/>
          </a:p>
          <a:p>
            <a:pPr marL="41148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251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Report of nose surgery in 1794, published in Gentlemen Magazine, UK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825" y="2733675"/>
            <a:ext cx="1428750" cy="2533650"/>
          </a:xfrm>
        </p:spPr>
      </p:pic>
    </p:spTree>
    <p:extLst>
      <p:ext uri="{BB962C8B-B14F-4D97-AF65-F5344CB8AC3E}">
        <p14:creationId xmlns:p14="http://schemas.microsoft.com/office/powerpoint/2010/main" val="11876306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Surgical nose reconstruction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47" y="2012093"/>
            <a:ext cx="7278493" cy="4312507"/>
          </a:xfrm>
        </p:spPr>
      </p:pic>
    </p:spTree>
    <p:extLst>
      <p:ext uri="{BB962C8B-B14F-4D97-AF65-F5344CB8AC3E}">
        <p14:creationId xmlns:p14="http://schemas.microsoft.com/office/powerpoint/2010/main" val="2117935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96" y="-45848"/>
            <a:ext cx="8485065" cy="637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22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Asclepius –the Greek god of healing</a:t>
            </a:r>
            <a:endParaRPr lang="en-US" dirty="0"/>
          </a:p>
        </p:txBody>
      </p:sp>
      <p:pic>
        <p:nvPicPr>
          <p:cNvPr id="4" name="Content Placeholder 3" descr="asclepi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66975" y="1600200"/>
            <a:ext cx="3600450" cy="48006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temple to Asclepius </a:t>
            </a:r>
            <a:endParaRPr lang="en-US" dirty="0"/>
          </a:p>
        </p:txBody>
      </p:sp>
      <p:pic>
        <p:nvPicPr>
          <p:cNvPr id="6" name="Content Placeholder 5" descr="asklepius and hygie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91661" y="1600200"/>
            <a:ext cx="3951078" cy="48006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temple to Asclepius at Kos</a:t>
            </a:r>
            <a:endParaRPr lang="en-US" dirty="0"/>
          </a:p>
        </p:txBody>
      </p:sp>
      <p:pic>
        <p:nvPicPr>
          <p:cNvPr id="4" name="Content Placeholder 3" descr="kos temp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3953" y="1600200"/>
            <a:ext cx="6406494" cy="48006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Rod of Asclepius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25" y="1719262"/>
            <a:ext cx="6076950" cy="4562475"/>
          </a:xfrm>
        </p:spPr>
      </p:pic>
    </p:spTree>
    <p:extLst>
      <p:ext uri="{BB962C8B-B14F-4D97-AF65-F5344CB8AC3E}">
        <p14:creationId xmlns:p14="http://schemas.microsoft.com/office/powerpoint/2010/main" val="376546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Caduceus: the staff of Hermes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scubamage.com/images/22f1c8_caduceus_1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524000"/>
            <a:ext cx="4733925" cy="4695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Caduceus: incorrect use as medical symbol</a:t>
            </a:r>
            <a:endParaRPr lang="en-US" dirty="0"/>
          </a:p>
        </p:txBody>
      </p:sp>
      <p:pic>
        <p:nvPicPr>
          <p:cNvPr id="4" name="Content Placeholder 3" descr="US_Army_Medical_Corps_Branch_Plaqu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1" y="1424782"/>
            <a:ext cx="4671218" cy="467121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248</TotalTime>
  <Words>287</Words>
  <Application>Microsoft Office PowerPoint</Application>
  <PresentationFormat>On-screen Show (4:3)</PresentationFormat>
  <Paragraphs>41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Adjacency</vt:lpstr>
      <vt:lpstr>Imhotep (2600 bce)</vt:lpstr>
      <vt:lpstr>Edwin Smith Papyrus </vt:lpstr>
      <vt:lpstr>PowerPoint Presentation</vt:lpstr>
      <vt:lpstr>Asclepius –the Greek god of healing</vt:lpstr>
      <vt:lpstr>The temple to Asclepius </vt:lpstr>
      <vt:lpstr>The temple to Asclepius at Kos</vt:lpstr>
      <vt:lpstr>The Rod of Asclepius</vt:lpstr>
      <vt:lpstr>The Caduceus: the staff of Hermes  </vt:lpstr>
      <vt:lpstr>Caduceus: incorrect use as medical symbol</vt:lpstr>
      <vt:lpstr>PowerPoint Presentation</vt:lpstr>
      <vt:lpstr>PowerPoint Presentation</vt:lpstr>
      <vt:lpstr>PowerPoint Presentation</vt:lpstr>
      <vt:lpstr>PowerPoint Presentation</vt:lpstr>
      <vt:lpstr>Relationship between humors and elements, moods etc. </vt:lpstr>
      <vt:lpstr>On Sacred Disease (epilepsy)400 BCE</vt:lpstr>
      <vt:lpstr>PowerPoint Presentation</vt:lpstr>
      <vt:lpstr>PowerPoint Presentation</vt:lpstr>
      <vt:lpstr>Charka </vt:lpstr>
      <vt:lpstr>Ayurveda: Panch Bhuta</vt:lpstr>
      <vt:lpstr>Tridosha of Ayurveda</vt:lpstr>
      <vt:lpstr>Consuming meat and wine as health-giving</vt:lpstr>
      <vt:lpstr>Report of nose surgery in 1794, published in Gentlemen Magazine, UK</vt:lpstr>
      <vt:lpstr>Surgical nose reconstruction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Asclepius –the Greek god of healing</dc:title>
  <dc:creator>Meera</dc:creator>
  <cp:lastModifiedBy>Toshiba-User</cp:lastModifiedBy>
  <cp:revision>32</cp:revision>
  <dcterms:created xsi:type="dcterms:W3CDTF">2013-01-30T23:43:17Z</dcterms:created>
  <dcterms:modified xsi:type="dcterms:W3CDTF">2016-01-31T07:07:44Z</dcterms:modified>
</cp:coreProperties>
</file>