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64" r:id="rId3"/>
    <p:sldId id="262" r:id="rId4"/>
    <p:sldId id="293" r:id="rId5"/>
    <p:sldId id="292" r:id="rId6"/>
    <p:sldId id="270" r:id="rId7"/>
    <p:sldId id="294" r:id="rId8"/>
    <p:sldId id="268" r:id="rId9"/>
    <p:sldId id="272" r:id="rId10"/>
    <p:sldId id="269" r:id="rId11"/>
    <p:sldId id="274" r:id="rId12"/>
    <p:sldId id="275" r:id="rId13"/>
    <p:sldId id="276" r:id="rId14"/>
    <p:sldId id="277" r:id="rId15"/>
    <p:sldId id="278" r:id="rId16"/>
    <p:sldId id="291" r:id="rId17"/>
    <p:sldId id="281" r:id="rId18"/>
    <p:sldId id="282" r:id="rId19"/>
    <p:sldId id="283" r:id="rId20"/>
    <p:sldId id="284" r:id="rId21"/>
    <p:sldId id="285" r:id="rId22"/>
    <p:sldId id="286" r:id="rId23"/>
    <p:sldId id="301" r:id="rId24"/>
    <p:sldId id="302" r:id="rId25"/>
    <p:sldId id="303" r:id="rId26"/>
    <p:sldId id="295" r:id="rId27"/>
    <p:sldId id="298" r:id="rId28"/>
    <p:sldId id="297" r:id="rId29"/>
    <p:sldId id="304" r:id="rId30"/>
    <p:sldId id="299" r:id="rId31"/>
    <p:sldId id="290" r:id="rId32"/>
    <p:sldId id="300" r:id="rId33"/>
    <p:sldId id="287" r:id="rId34"/>
    <p:sldId id="288" r:id="rId35"/>
    <p:sldId id="28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7" autoAdjust="0"/>
    <p:restoredTop sz="94660"/>
  </p:normalViewPr>
  <p:slideViewPr>
    <p:cSldViewPr>
      <p:cViewPr>
        <p:scale>
          <a:sx n="50" d="100"/>
          <a:sy n="50" d="100"/>
        </p:scale>
        <p:origin x="-2070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DD737-F8E4-47C8-A8A4-57DCD89B4BE2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31BF3-D532-4B8B-B37D-2055A2124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97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31BF3-D532-4B8B-B37D-2055A2124FA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53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7CDC-8717-4CF4-BD9D-B821E3A0F4D6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A8F5-2655-4075-8D2D-6A67A92A8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7CDC-8717-4CF4-BD9D-B821E3A0F4D6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A8F5-2655-4075-8D2D-6A67A92A8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7CDC-8717-4CF4-BD9D-B821E3A0F4D6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A8F5-2655-4075-8D2D-6A67A92A8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7CDC-8717-4CF4-BD9D-B821E3A0F4D6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A8F5-2655-4075-8D2D-6A67A92A8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7CDC-8717-4CF4-BD9D-B821E3A0F4D6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A8F5-2655-4075-8D2D-6A67A92A8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7CDC-8717-4CF4-BD9D-B821E3A0F4D6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A8F5-2655-4075-8D2D-6A67A92A8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7CDC-8717-4CF4-BD9D-B821E3A0F4D6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A8F5-2655-4075-8D2D-6A67A92A8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7CDC-8717-4CF4-BD9D-B821E3A0F4D6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A8F5-2655-4075-8D2D-6A67A92A8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7CDC-8717-4CF4-BD9D-B821E3A0F4D6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A8F5-2655-4075-8D2D-6A67A92A8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7CDC-8717-4CF4-BD9D-B821E3A0F4D6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A8F5-2655-4075-8D2D-6A67A92A8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7CDC-8717-4CF4-BD9D-B821E3A0F4D6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A8F5-2655-4075-8D2D-6A67A92A8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67CDC-8717-4CF4-BD9D-B821E3A0F4D6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DA8F5-2655-4075-8D2D-6A67A92A8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en.wikipedia.org/wiki/File:IVC_Map.pn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g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Marking time in History: BCE, 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0"/>
            <a:ext cx="7421655" cy="2523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5" y="1219200"/>
            <a:ext cx="6812055" cy="2408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Flood Tablet</a:t>
            </a:r>
            <a:br>
              <a:rPr lang="en-US" dirty="0" smtClean="0"/>
            </a:br>
            <a:r>
              <a:rPr lang="en-US" dirty="0" smtClean="0"/>
              <a:t>Iraq, 700-600 BCE</a:t>
            </a:r>
            <a:endParaRPr lang="en-US" dirty="0"/>
          </a:p>
        </p:txBody>
      </p:sp>
      <p:pic>
        <p:nvPicPr>
          <p:cNvPr id="5122" name="Picture 2" descr="C:\Users\Meera\Pictures\canva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359" y="1524000"/>
            <a:ext cx="9558035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Rhind</a:t>
            </a:r>
            <a:r>
              <a:rPr lang="en-US" dirty="0" smtClean="0"/>
              <a:t> Mathematical Papyrus</a:t>
            </a:r>
            <a:br>
              <a:rPr lang="en-US" dirty="0" smtClean="0"/>
            </a:br>
            <a:r>
              <a:rPr lang="en-US" dirty="0" smtClean="0"/>
              <a:t>Egypt, 1500 BCE</a:t>
            </a:r>
            <a:endParaRPr lang="en-US" dirty="0"/>
          </a:p>
        </p:txBody>
      </p:sp>
      <p:pic>
        <p:nvPicPr>
          <p:cNvPr id="4" name="Content Placeholder 3" descr="canva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250" y="2215356"/>
            <a:ext cx="5905500" cy="3295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Indus Valley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0" y="2328862"/>
            <a:ext cx="3848100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 Valley Civilization</a:t>
            </a:r>
            <a:endParaRPr lang="en-US" dirty="0"/>
          </a:p>
        </p:txBody>
      </p:sp>
      <p:pic>
        <p:nvPicPr>
          <p:cNvPr id="10" name="Content Placeholder 9" descr="http://upload.wikimedia.org/wikipedia/commons/thumb/0/0c/IVC_Map.png/250px-IVC_Map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240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Mohanjodaro</a:t>
            </a:r>
            <a:r>
              <a:rPr lang="en-US" dirty="0" smtClean="0"/>
              <a:t>, Pakistan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28628"/>
            <a:ext cx="8357631" cy="531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Indus seal</a:t>
            </a:r>
            <a:br>
              <a:rPr lang="en-US" dirty="0" smtClean="0"/>
            </a:br>
            <a:r>
              <a:rPr lang="en-US" dirty="0" smtClean="0"/>
              <a:t>Harappa, Pakistan, 2,500-2000 BCE</a:t>
            </a:r>
            <a:endParaRPr lang="en-US" dirty="0"/>
          </a:p>
        </p:txBody>
      </p:sp>
      <p:pic>
        <p:nvPicPr>
          <p:cNvPr id="4" name="Content Placeholder 3" descr="canva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250" y="2215356"/>
            <a:ext cx="5905500" cy="3295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</a:t>
            </a:r>
            <a:r>
              <a:rPr lang="en-US" dirty="0" err="1" smtClean="0"/>
              <a:t>Princep</a:t>
            </a:r>
            <a:r>
              <a:rPr lang="en-US" dirty="0" smtClean="0"/>
              <a:t>, 1799-1840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1920081"/>
            <a:ext cx="3238500" cy="3886200"/>
          </a:xfrm>
        </p:spPr>
      </p:pic>
    </p:spTree>
    <p:extLst>
      <p:ext uri="{BB962C8B-B14F-4D97-AF65-F5344CB8AC3E}">
        <p14:creationId xmlns:p14="http://schemas.microsoft.com/office/powerpoint/2010/main" val="396916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Brahmi script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21808"/>
            <a:ext cx="8229600" cy="3682746"/>
          </a:xfrm>
        </p:spPr>
      </p:pic>
    </p:spTree>
    <p:extLst>
      <p:ext uri="{BB962C8B-B14F-4D97-AF65-F5344CB8AC3E}">
        <p14:creationId xmlns:p14="http://schemas.microsoft.com/office/powerpoint/2010/main" val="140154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Brahmi Script on Asoka pillar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1828800"/>
            <a:ext cx="4095750" cy="2943225"/>
          </a:xfrm>
        </p:spPr>
      </p:pic>
    </p:spTree>
    <p:extLst>
      <p:ext uri="{BB962C8B-B14F-4D97-AF65-F5344CB8AC3E}">
        <p14:creationId xmlns:p14="http://schemas.microsoft.com/office/powerpoint/2010/main" val="231564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Tamil-Brahmi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57600" y="1203924"/>
            <a:ext cx="12039600" cy="3783017"/>
          </a:xfrm>
        </p:spPr>
      </p:pic>
    </p:spTree>
    <p:extLst>
      <p:ext uri="{BB962C8B-B14F-4D97-AF65-F5344CB8AC3E}">
        <p14:creationId xmlns:p14="http://schemas.microsoft.com/office/powerpoint/2010/main" val="288579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Homo </a:t>
            </a:r>
            <a:r>
              <a:rPr lang="en-US" dirty="0" err="1" smtClean="0"/>
              <a:t>sapien</a:t>
            </a:r>
            <a:r>
              <a:rPr lang="en-US" dirty="0" smtClean="0"/>
              <a:t> migration out of Africa</a:t>
            </a:r>
            <a:endParaRPr lang="en-US" dirty="0"/>
          </a:p>
        </p:txBody>
      </p:sp>
      <p:pic>
        <p:nvPicPr>
          <p:cNvPr id="4" name="Content Placeholder 3" descr="migration of homosapiens from afric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622" y="988917"/>
            <a:ext cx="7907828" cy="54880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Otto </a:t>
            </a:r>
            <a:r>
              <a:rPr lang="en-US" dirty="0" err="1" smtClean="0"/>
              <a:t>Neugebauer</a:t>
            </a:r>
            <a:r>
              <a:rPr lang="en-US" dirty="0" smtClean="0"/>
              <a:t> (1899-1990)</a:t>
            </a:r>
            <a:endParaRPr lang="en-US" dirty="0"/>
          </a:p>
        </p:txBody>
      </p:sp>
      <p:pic>
        <p:nvPicPr>
          <p:cNvPr id="6" name="Content Placeholder 5" descr="otto neugebau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36850" y="1793081"/>
            <a:ext cx="3670300" cy="4140200"/>
          </a:xfrm>
        </p:spPr>
      </p:pic>
      <p:sp>
        <p:nvSpPr>
          <p:cNvPr id="7" name="TextBox 6"/>
          <p:cNvSpPr txBox="1"/>
          <p:nvPr/>
        </p:nvSpPr>
        <p:spPr>
          <a:xfrm>
            <a:off x="609600" y="6324600"/>
            <a:ext cx="4719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Author of:  The Exact Sciences of Antiquity, 1952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66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Cuneiform  numbers </a:t>
            </a:r>
            <a:endParaRPr lang="en-US" dirty="0"/>
          </a:p>
        </p:txBody>
      </p:sp>
      <p:pic>
        <p:nvPicPr>
          <p:cNvPr id="6" name="Content Placeholder 5" descr="cuneiform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295400"/>
            <a:ext cx="1371600" cy="2050472"/>
          </a:xfrm>
        </p:spPr>
      </p:pic>
      <p:pic>
        <p:nvPicPr>
          <p:cNvPr id="7" name="Picture 6" descr="cuneiform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1295400"/>
            <a:ext cx="1714500" cy="2019300"/>
          </a:xfrm>
          <a:prstGeom prst="rect">
            <a:avLst/>
          </a:prstGeom>
        </p:spPr>
      </p:pic>
      <p:pic>
        <p:nvPicPr>
          <p:cNvPr id="8" name="Picture 7" descr="cuneiform 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1295400"/>
            <a:ext cx="1460500" cy="2044700"/>
          </a:xfrm>
          <a:prstGeom prst="rect">
            <a:avLst/>
          </a:prstGeom>
        </p:spPr>
      </p:pic>
      <p:pic>
        <p:nvPicPr>
          <p:cNvPr id="9" name="Picture 8" descr="cuneiform 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6400" y="3886200"/>
            <a:ext cx="2222499" cy="2744105"/>
          </a:xfrm>
          <a:prstGeom prst="rect">
            <a:avLst/>
          </a:prstGeom>
        </p:spPr>
      </p:pic>
      <p:pic>
        <p:nvPicPr>
          <p:cNvPr id="10" name="Picture 9" descr="cuneiform 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0465" y="4191000"/>
            <a:ext cx="2359335" cy="2209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1676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52800" y="1600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24600" y="1981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95400" y="47244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00600" y="4876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65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Babylonian numbers from 1-59</a:t>
            </a:r>
            <a:endParaRPr lang="en-US" dirty="0"/>
          </a:p>
        </p:txBody>
      </p:sp>
      <p:pic>
        <p:nvPicPr>
          <p:cNvPr id="4" name="Content Placeholder 3" descr="babylonian numb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7469" y="1143000"/>
            <a:ext cx="8745820" cy="5181599"/>
          </a:xfrm>
        </p:spPr>
      </p:pic>
    </p:spTree>
    <p:extLst>
      <p:ext uri="{BB962C8B-B14F-4D97-AF65-F5344CB8AC3E}">
        <p14:creationId xmlns:p14="http://schemas.microsoft.com/office/powerpoint/2010/main" val="215773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Sexagesimal Place Value</a:t>
            </a:r>
            <a:endParaRPr lang="en-US" dirty="0"/>
          </a:p>
        </p:txBody>
      </p:sp>
      <p:pic>
        <p:nvPicPr>
          <p:cNvPr id="4" name="Content Placeholder 3" descr="babylonian place value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66912" y="2133600"/>
            <a:ext cx="5500687" cy="38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8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examples of sexagesimal numbering</a:t>
            </a:r>
            <a:endParaRPr lang="en-US" dirty="0"/>
          </a:p>
        </p:txBody>
      </p:sp>
      <p:pic>
        <p:nvPicPr>
          <p:cNvPr id="4" name="Content Placeholder 3" descr="82.docx - Microsoft Word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7978"/>
            <a:ext cx="8229600" cy="4430406"/>
          </a:xfrm>
        </p:spPr>
      </p:pic>
      <p:pic>
        <p:nvPicPr>
          <p:cNvPr id="1027" name="Picture 3" descr="http://gwydir.demon.co.uk/jo/numbers/babylon/num2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622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wydir.demon.co.uk/jo/numbers/babylon/num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622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gwydir.demon.co.uk/jo/numbers/babylon/num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27622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28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848600" cy="1219200"/>
          </a:xfrm>
        </p:spPr>
        <p:txBody>
          <a:bodyPr/>
          <a:lstStyle/>
          <a:p>
            <a:r>
              <a:rPr lang="en-US" dirty="0" smtClean="0"/>
              <a:t>Babylonian Zero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262" y="2496344"/>
            <a:ext cx="4181475" cy="2733675"/>
          </a:xfrm>
        </p:spPr>
      </p:pic>
    </p:spTree>
    <p:extLst>
      <p:ext uri="{BB962C8B-B14F-4D97-AF65-F5344CB8AC3E}">
        <p14:creationId xmlns:p14="http://schemas.microsoft.com/office/powerpoint/2010/main" val="415122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rod-numerals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24000"/>
            <a:ext cx="4571428" cy="2133333"/>
          </a:xfrm>
        </p:spPr>
      </p:pic>
      <p:sp>
        <p:nvSpPr>
          <p:cNvPr id="5" name="TextBox 4"/>
          <p:cNvSpPr txBox="1"/>
          <p:nvPr/>
        </p:nvSpPr>
        <p:spPr>
          <a:xfrm>
            <a:off x="2133600" y="4267200"/>
            <a:ext cx="47741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/>
              <a:t>Counting rods placed vertically, </a:t>
            </a:r>
            <a:r>
              <a:rPr lang="en-US" i="1" dirty="0" err="1"/>
              <a:t>zong</a:t>
            </a:r>
            <a:r>
              <a:rPr lang="en-US" dirty="0"/>
              <a:t>, top row; </a:t>
            </a:r>
          </a:p>
          <a:p>
            <a:r>
              <a:rPr lang="en-US" dirty="0"/>
              <a:t>Rods arranged horizontally, </a:t>
            </a:r>
            <a:r>
              <a:rPr lang="en-US" i="1" dirty="0" err="1"/>
              <a:t>heng</a:t>
            </a:r>
            <a:r>
              <a:rPr lang="en-US" i="1" dirty="0"/>
              <a:t>,</a:t>
            </a:r>
            <a:r>
              <a:rPr lang="en-US" dirty="0"/>
              <a:t> bottom row.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6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 for </a:t>
            </a:r>
            <a:r>
              <a:rPr lang="en-US" dirty="0" err="1" smtClean="0"/>
              <a:t>zongs</a:t>
            </a:r>
            <a:r>
              <a:rPr lang="en-US" dirty="0" smtClean="0"/>
              <a:t> and </a:t>
            </a:r>
            <a:r>
              <a:rPr lang="en-US" dirty="0" err="1" smtClean="0"/>
              <a:t>hengs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The following formula from Sun </a:t>
            </a:r>
            <a:r>
              <a:rPr lang="en-US" dirty="0" err="1"/>
              <a:t>zi</a:t>
            </a:r>
            <a:r>
              <a:rPr lang="en-US" dirty="0"/>
              <a:t> sums the arrangement:  “the units are </a:t>
            </a:r>
            <a:r>
              <a:rPr lang="en-US" dirty="0" smtClean="0"/>
              <a:t>vertical (</a:t>
            </a:r>
            <a:r>
              <a:rPr lang="en-US" i="1" dirty="0" err="1" smtClean="0"/>
              <a:t>zong</a:t>
            </a:r>
            <a:r>
              <a:rPr lang="en-US" dirty="0" smtClean="0"/>
              <a:t>) </a:t>
            </a:r>
            <a:r>
              <a:rPr lang="en-US" dirty="0"/>
              <a:t>and the tens </a:t>
            </a:r>
            <a:r>
              <a:rPr lang="en-US" dirty="0" smtClean="0"/>
              <a:t>horizontal (</a:t>
            </a:r>
            <a:r>
              <a:rPr lang="en-US" i="1" dirty="0" err="1" smtClean="0"/>
              <a:t>heng</a:t>
            </a:r>
            <a:r>
              <a:rPr lang="en-US" dirty="0" smtClean="0"/>
              <a:t>), </a:t>
            </a:r>
            <a:r>
              <a:rPr lang="en-US" dirty="0"/>
              <a:t>the hundreds </a:t>
            </a:r>
            <a:r>
              <a:rPr lang="en-US" dirty="0" smtClean="0"/>
              <a:t>stand  </a:t>
            </a:r>
            <a:r>
              <a:rPr lang="en-US" dirty="0"/>
              <a:t>and the thousands prostrate, thousands and tens look alike, and so do ten thousand and hundreds.” </a:t>
            </a:r>
          </a:p>
        </p:txBody>
      </p:sp>
    </p:spTree>
    <p:extLst>
      <p:ext uri="{BB962C8B-B14F-4D97-AF65-F5344CB8AC3E}">
        <p14:creationId xmlns:p14="http://schemas.microsoft.com/office/powerpoint/2010/main" val="48196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with counting rods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 descr="http://www-history.mcs.st-and.ac.uk/Diagrams/45698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95600"/>
            <a:ext cx="2011680" cy="3975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657600" y="1981200"/>
            <a:ext cx="413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pic>
        <p:nvPicPr>
          <p:cNvPr id="9" name="Picture 8" descr="http://www-history.mcs.st-and.ac.uk/Diagrams/1234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755" y="1928166"/>
            <a:ext cx="1614170" cy="39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4343400" y="19812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1234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887200" y="5105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2895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          45698</a:t>
            </a:r>
            <a:endParaRPr lang="en-US" dirty="0"/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15" y="4332617"/>
            <a:ext cx="6267985" cy="228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2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Aryabhatta’s</a:t>
            </a:r>
            <a:r>
              <a:rPr lang="en-US" dirty="0"/>
              <a:t> </a:t>
            </a:r>
            <a:r>
              <a:rPr lang="en-US" dirty="0" smtClean="0"/>
              <a:t>numbering system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63" y="1828800"/>
            <a:ext cx="7932318" cy="4038600"/>
          </a:xfrm>
        </p:spPr>
      </p:pic>
    </p:spTree>
    <p:extLst>
      <p:ext uri="{BB962C8B-B14F-4D97-AF65-F5344CB8AC3E}">
        <p14:creationId xmlns:p14="http://schemas.microsoft.com/office/powerpoint/2010/main" val="305438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Timeline of History – Prehistoric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150,000 years ago 	</a:t>
            </a:r>
            <a:r>
              <a:rPr lang="en-US" i="1" dirty="0" smtClean="0"/>
              <a:t>Homo sapiens</a:t>
            </a:r>
            <a:r>
              <a:rPr lang="en-US" dirty="0" smtClean="0"/>
              <a:t> emerge in 					Africa. </a:t>
            </a:r>
          </a:p>
          <a:p>
            <a:r>
              <a:rPr lang="en-US" dirty="0" smtClean="0"/>
              <a:t>40,000 years ago		Humans reach Europe </a:t>
            </a:r>
          </a:p>
          <a:p>
            <a:r>
              <a:rPr lang="en-US" dirty="0" smtClean="0"/>
              <a:t>30,000 years ago 	Humans reach Australia</a:t>
            </a:r>
          </a:p>
          <a:p>
            <a:r>
              <a:rPr lang="en-US" dirty="0" smtClean="0"/>
              <a:t>13,000 years ago		Humans reach North America</a:t>
            </a:r>
          </a:p>
          <a:p>
            <a:r>
              <a:rPr lang="en-US" dirty="0" smtClean="0"/>
              <a:t>15, 000 years ago	cave-dwelling hunter-					gatherers, cave paintings</a:t>
            </a:r>
          </a:p>
          <a:p>
            <a:r>
              <a:rPr lang="en-US" dirty="0" smtClean="0"/>
              <a:t>12-10,000			Agricultural revolution, Neolithic  (or Stone)age</a:t>
            </a:r>
          </a:p>
          <a:p>
            <a:r>
              <a:rPr lang="en-US" dirty="0" smtClean="0"/>
              <a:t>6000-3000 		Bronze and Iron ages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3000 years ago		Writing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Brahmi numerals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4620" y="1091478"/>
            <a:ext cx="8531317" cy="4394921"/>
          </a:xfrm>
        </p:spPr>
      </p:pic>
    </p:spTree>
    <p:extLst>
      <p:ext uri="{BB962C8B-B14F-4D97-AF65-F5344CB8AC3E}">
        <p14:creationId xmlns:p14="http://schemas.microsoft.com/office/powerpoint/2010/main" val="423208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57200"/>
            <a:ext cx="3314700" cy="1000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28800"/>
            <a:ext cx="3305175" cy="1000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3352800"/>
            <a:ext cx="3810002" cy="102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3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evidence for zero, Cambodia,</a:t>
            </a:r>
            <a:br>
              <a:rPr lang="en-US" dirty="0" smtClean="0"/>
            </a:br>
            <a:r>
              <a:rPr lang="en-US" dirty="0" smtClean="0"/>
              <a:t> 683 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752600"/>
            <a:ext cx="6034617" cy="4525963"/>
          </a:xfrm>
        </p:spPr>
      </p:pic>
      <p:sp>
        <p:nvSpPr>
          <p:cNvPr id="5" name="TextBox 4"/>
          <p:cNvSpPr txBox="1"/>
          <p:nvPr/>
        </p:nvSpPr>
        <p:spPr>
          <a:xfrm>
            <a:off x="6553200" y="2209800"/>
            <a:ext cx="25435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“the </a:t>
            </a:r>
            <a:r>
              <a:rPr lang="en-US" dirty="0"/>
              <a:t>Chaka era reached </a:t>
            </a:r>
            <a:endParaRPr lang="en-US" dirty="0" smtClean="0"/>
          </a:p>
          <a:p>
            <a:r>
              <a:rPr lang="en-US" dirty="0" smtClean="0"/>
              <a:t>year </a:t>
            </a:r>
            <a:r>
              <a:rPr lang="en-US" dirty="0"/>
              <a:t>605 on the fifth day </a:t>
            </a:r>
            <a:endParaRPr lang="en-US" dirty="0" smtClean="0"/>
          </a:p>
          <a:p>
            <a:r>
              <a:rPr lang="en-US" dirty="0" smtClean="0"/>
              <a:t>of </a:t>
            </a:r>
            <a:r>
              <a:rPr lang="en-US" dirty="0"/>
              <a:t>the waning moon.” </a:t>
            </a:r>
          </a:p>
        </p:txBody>
      </p:sp>
    </p:spTree>
    <p:extLst>
      <p:ext uri="{BB962C8B-B14F-4D97-AF65-F5344CB8AC3E}">
        <p14:creationId xmlns:p14="http://schemas.microsoft.com/office/powerpoint/2010/main" val="45135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Physical evidence for zero from Gwalior temple </a:t>
            </a:r>
            <a:endParaRPr lang="en-US" dirty="0"/>
          </a:p>
        </p:txBody>
      </p:sp>
      <p:pic>
        <p:nvPicPr>
          <p:cNvPr id="4" name="Content Placeholder 3" descr="zero gwalior temp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828800"/>
            <a:ext cx="6705858" cy="4475432"/>
          </a:xfrm>
        </p:spPr>
      </p:pic>
      <p:sp>
        <p:nvSpPr>
          <p:cNvPr id="5" name="TextBox 4"/>
          <p:cNvSpPr txBox="1"/>
          <p:nvPr/>
        </p:nvSpPr>
        <p:spPr>
          <a:xfrm>
            <a:off x="533400" y="6477000"/>
            <a:ext cx="4938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9</a:t>
            </a:r>
            <a:r>
              <a:rPr lang="en-US" baseline="30000" dirty="0" smtClean="0"/>
              <a:t>th</a:t>
            </a:r>
            <a:r>
              <a:rPr lang="en-US" dirty="0" smtClean="0"/>
              <a:t> century temple </a:t>
            </a:r>
            <a:r>
              <a:rPr lang="en-US" dirty="0" err="1" smtClean="0"/>
              <a:t>dediated</a:t>
            </a:r>
            <a:r>
              <a:rPr lang="en-US" dirty="0" smtClean="0"/>
              <a:t> to Vishnu in Gwalior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50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Inscription with zero</a:t>
            </a:r>
            <a:endParaRPr lang="en-US" dirty="0"/>
          </a:p>
        </p:txBody>
      </p:sp>
      <p:pic>
        <p:nvPicPr>
          <p:cNvPr id="4" name="Content Placeholder 3" descr="zero from gwalior teemple inscrip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52400" y="1676400"/>
            <a:ext cx="4800600" cy="3203878"/>
          </a:xfrm>
        </p:spPr>
      </p:pic>
      <p:sp>
        <p:nvSpPr>
          <p:cNvPr id="5" name="TextBox 4"/>
          <p:cNvSpPr txBox="1"/>
          <p:nvPr/>
        </p:nvSpPr>
        <p:spPr>
          <a:xfrm>
            <a:off x="4876800" y="1905000"/>
            <a:ext cx="431502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inscription refers to donation of a piece</a:t>
            </a:r>
          </a:p>
          <a:p>
            <a:r>
              <a:rPr lang="en-US" dirty="0" smtClean="0"/>
              <a:t>Of land to the temple 270 by 187 </a:t>
            </a:r>
            <a:r>
              <a:rPr lang="en-US" dirty="0" err="1" smtClean="0"/>
              <a:t>hastas</a:t>
            </a:r>
            <a:endParaRPr lang="en-US" dirty="0" smtClean="0"/>
          </a:p>
          <a:p>
            <a:r>
              <a:rPr lang="en-US" dirty="0" smtClean="0"/>
              <a:t>Which would yield 50 garlands flowers for</a:t>
            </a:r>
          </a:p>
          <a:p>
            <a:r>
              <a:rPr lang="en-US" dirty="0" smtClean="0"/>
              <a:t> the God everyday. </a:t>
            </a:r>
          </a:p>
          <a:p>
            <a:r>
              <a:rPr lang="en-US" dirty="0" smtClean="0"/>
              <a:t>The inscription is dated </a:t>
            </a:r>
            <a:r>
              <a:rPr lang="en-US" dirty="0" err="1" smtClean="0"/>
              <a:t>Samvat</a:t>
            </a:r>
            <a:r>
              <a:rPr lang="en-US" dirty="0" smtClean="0"/>
              <a:t> 933 which is</a:t>
            </a:r>
          </a:p>
          <a:p>
            <a:r>
              <a:rPr lang="en-US" dirty="0" smtClean="0"/>
              <a:t>876 CE.)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53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 from the temple inscription</a:t>
            </a:r>
            <a:endParaRPr lang="en-US" dirty="0"/>
          </a:p>
        </p:txBody>
      </p:sp>
      <p:pic>
        <p:nvPicPr>
          <p:cNvPr id="4" name="Content Placeholder 3" descr="zero from Gwali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371600"/>
            <a:ext cx="4324350" cy="2594610"/>
          </a:xfrm>
        </p:spPr>
      </p:pic>
      <p:pic>
        <p:nvPicPr>
          <p:cNvPr id="5" name="Picture 4" descr="zero from gwalior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3999" y="3505200"/>
            <a:ext cx="3683809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8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Revolution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From 70,000 to 30,000 years ago, we begin to find evidence of innovations like 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boats, oil lamps, needles, bows and arrows</a:t>
            </a:r>
          </a:p>
          <a:p>
            <a:r>
              <a:rPr lang="en-US" dirty="0" smtClean="0"/>
              <a:t>The first signs of imaginative thinking: Homo sapiens were beginning to transmit information about things that exist only in their minds but not in reality (e.g. the </a:t>
            </a:r>
            <a:r>
              <a:rPr lang="en-US" dirty="0" err="1" smtClean="0"/>
              <a:t>Stadel</a:t>
            </a:r>
            <a:r>
              <a:rPr lang="en-US" dirty="0" smtClean="0"/>
              <a:t> Lion Man, next slide).</a:t>
            </a:r>
          </a:p>
          <a:p>
            <a:r>
              <a:rPr lang="en-US" dirty="0" smtClean="0"/>
              <a:t>This marks the beginning of myths, gods, religion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043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“Lion-man”/ “Lioness-Woman”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18103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0800000" flipV="1">
            <a:off x="3581401" y="48006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32000 years old ivory figure discovered </a:t>
            </a:r>
          </a:p>
          <a:p>
            <a:r>
              <a:rPr lang="en-US" dirty="0" smtClean="0"/>
              <a:t>from the </a:t>
            </a:r>
            <a:r>
              <a:rPr lang="en-US" dirty="0" err="1" smtClean="0"/>
              <a:t>Stadel</a:t>
            </a:r>
            <a:r>
              <a:rPr lang="en-US" dirty="0" smtClean="0"/>
              <a:t> Cave in Germany.</a:t>
            </a:r>
          </a:p>
          <a:p>
            <a:r>
              <a:rPr lang="en-US" dirty="0" smtClean="0"/>
              <a:t>The body is human,  but the head is leonine.</a:t>
            </a:r>
          </a:p>
        </p:txBody>
      </p:sp>
    </p:spTree>
    <p:extLst>
      <p:ext uri="{BB962C8B-B14F-4D97-AF65-F5344CB8AC3E}">
        <p14:creationId xmlns:p14="http://schemas.microsoft.com/office/powerpoint/2010/main" val="178641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Ancient civilizations, 3000-1500 BCE</a:t>
            </a:r>
            <a:endParaRPr lang="en-US" dirty="0"/>
          </a:p>
        </p:txBody>
      </p:sp>
      <p:pic>
        <p:nvPicPr>
          <p:cNvPr id="4" name="Content Placeholder 3" descr="Ancient_Civilizations_of_the_Old_World_3500_to_after_600_B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447800"/>
            <a:ext cx="7880866" cy="45231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Kushim</a:t>
            </a:r>
            <a:r>
              <a:rPr lang="en-US" dirty="0" smtClean="0"/>
              <a:t> Tablet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47625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48006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 clay tablet with an administrative text from the city of </a:t>
            </a:r>
            <a:r>
              <a:rPr lang="en-US" b="1" dirty="0" err="1"/>
              <a:t>Uruk</a:t>
            </a:r>
            <a:r>
              <a:rPr lang="en-US" dirty="0"/>
              <a:t>, </a:t>
            </a:r>
            <a:r>
              <a:rPr lang="en-US" b="1" i="1" dirty="0"/>
              <a:t>c</a:t>
            </a:r>
            <a:r>
              <a:rPr lang="en-US" b="1" dirty="0"/>
              <a:t>.3400–3000 </a:t>
            </a:r>
            <a:r>
              <a:rPr lang="en-US" b="1" dirty="0" smtClean="0"/>
              <a:t>BC.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4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Early writing tablet</a:t>
            </a:r>
            <a:br>
              <a:rPr lang="en-US" dirty="0" smtClean="0"/>
            </a:br>
            <a:r>
              <a:rPr lang="en-US" dirty="0" smtClean="0"/>
              <a:t>Iraq, 3000 BCE</a:t>
            </a:r>
            <a:endParaRPr lang="en-US" dirty="0"/>
          </a:p>
        </p:txBody>
      </p:sp>
      <p:pic>
        <p:nvPicPr>
          <p:cNvPr id="5" name="Content Placeholder 4" descr="canva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250" y="2215356"/>
            <a:ext cx="5905500" cy="3295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Assyrian king Ashurbanipal (685-627 </a:t>
            </a:r>
            <a:r>
              <a:rPr lang="en-US" dirty="0" err="1" smtClean="0"/>
              <a:t>bce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ashurbanip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223437"/>
            <a:ext cx="2133600" cy="3634563"/>
          </a:xfrm>
        </p:spPr>
      </p:pic>
      <p:pic>
        <p:nvPicPr>
          <p:cNvPr id="5" name="Picture 4" descr="ashurbanipal libr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143000"/>
            <a:ext cx="3426945" cy="1902424"/>
          </a:xfrm>
          <a:prstGeom prst="rect">
            <a:avLst/>
          </a:prstGeom>
        </p:spPr>
      </p:pic>
      <p:pic>
        <p:nvPicPr>
          <p:cNvPr id="6" name="Picture 5" descr="ashurbanipal library rebuil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38512" y="2505074"/>
            <a:ext cx="4794070" cy="3590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1634</TotalTime>
  <Words>345</Words>
  <Application>Microsoft Office PowerPoint</Application>
  <PresentationFormat>On-screen Show (4:3)</PresentationFormat>
  <Paragraphs>83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Marking time in History: BCE, CE</vt:lpstr>
      <vt:lpstr>Homo sapien migration out of Africa</vt:lpstr>
      <vt:lpstr>Timeline of History – Prehistoric time</vt:lpstr>
      <vt:lpstr>Cognitive Revolution </vt:lpstr>
      <vt:lpstr>The “Lion-man”/ “Lioness-Woman”</vt:lpstr>
      <vt:lpstr> Ancient civilizations, 3000-1500 BCE</vt:lpstr>
      <vt:lpstr>Kushim Tablet </vt:lpstr>
      <vt:lpstr>Early writing tablet Iraq, 3000 BCE</vt:lpstr>
      <vt:lpstr>Assyrian king Ashurbanipal (685-627 bce)</vt:lpstr>
      <vt:lpstr>Flood Tablet Iraq, 700-600 BCE</vt:lpstr>
      <vt:lpstr>Rhind Mathematical Papyrus Egypt, 1500 BCE</vt:lpstr>
      <vt:lpstr>The Indus Valley Civilization</vt:lpstr>
      <vt:lpstr>Indus Valley Civilization</vt:lpstr>
      <vt:lpstr>Mohanjodaro, Pakistan</vt:lpstr>
      <vt:lpstr>Indus seal Harappa, Pakistan, 2,500-2000 BCE</vt:lpstr>
      <vt:lpstr>James Princep, 1799-1840</vt:lpstr>
      <vt:lpstr>Brahmi script </vt:lpstr>
      <vt:lpstr>Brahmi Script on Asoka pillar</vt:lpstr>
      <vt:lpstr>Tamil-Brahmi</vt:lpstr>
      <vt:lpstr>Otto Neugebauer (1899-1990)</vt:lpstr>
      <vt:lpstr>Cuneiform  numbers </vt:lpstr>
      <vt:lpstr>Babylonian numbers from 1-59</vt:lpstr>
      <vt:lpstr>Sexagesimal Place Value</vt:lpstr>
      <vt:lpstr>Some examples of sexagesimal numbering</vt:lpstr>
      <vt:lpstr>Babylonian Zero</vt:lpstr>
      <vt:lpstr>Chinese rod-numerals</vt:lpstr>
      <vt:lpstr>Formula for zongs and hengs</vt:lpstr>
      <vt:lpstr>Counting with counting rods</vt:lpstr>
      <vt:lpstr>Aryabhatta’s numbering system</vt:lpstr>
      <vt:lpstr>Brahmi numerals</vt:lpstr>
      <vt:lpstr>PowerPoint Presentation</vt:lpstr>
      <vt:lpstr>First evidence for zero, Cambodia,  683 CE</vt:lpstr>
      <vt:lpstr>Physical evidence for zero from Gwalior temple </vt:lpstr>
      <vt:lpstr>Inscription with zero</vt:lpstr>
      <vt:lpstr>Zero from the temple inscription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Civilizations</dc:title>
  <dc:creator>Meera</dc:creator>
  <cp:lastModifiedBy>Toshiba-User</cp:lastModifiedBy>
  <cp:revision>53</cp:revision>
  <dcterms:created xsi:type="dcterms:W3CDTF">2014-01-16T10:15:07Z</dcterms:created>
  <dcterms:modified xsi:type="dcterms:W3CDTF">2016-01-15T04:42:16Z</dcterms:modified>
</cp:coreProperties>
</file>