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1" r:id="rId2"/>
    <p:sldId id="256" r:id="rId3"/>
    <p:sldId id="258" r:id="rId4"/>
    <p:sldId id="264" r:id="rId5"/>
    <p:sldId id="259" r:id="rId6"/>
    <p:sldId id="260" r:id="rId7"/>
    <p:sldId id="261" r:id="rId8"/>
    <p:sldId id="262" r:id="rId9"/>
    <p:sldId id="267" r:id="rId10"/>
    <p:sldId id="266" r:id="rId11"/>
    <p:sldId id="269" r:id="rId12"/>
    <p:sldId id="265" r:id="rId13"/>
    <p:sldId id="263"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CF095F-4924-4E43-8CCB-A11FC24202BD}" type="datetimeFigureOut">
              <a:rPr lang="en-US" smtClean="0"/>
              <a:pPr/>
              <a:t>3/8/2016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42078-A0CB-41BE-8639-6A620B58BA7B}" type="slidenum">
              <a:rPr lang="en-US" smtClean="0"/>
              <a:pPr/>
              <a:t>‹#›</a:t>
            </a:fld>
            <a:endParaRPr lang="en-US"/>
          </a:p>
        </p:txBody>
      </p:sp>
    </p:spTree>
    <p:extLst>
      <p:ext uri="{BB962C8B-B14F-4D97-AF65-F5344CB8AC3E}">
        <p14:creationId xmlns:p14="http://schemas.microsoft.com/office/powerpoint/2010/main" val="129880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Nicolai</a:t>
            </a:r>
            <a:r>
              <a:rPr lang="en-US" baseline="0" dirty="0" smtClean="0"/>
              <a:t> Copernicus publishes his </a:t>
            </a:r>
            <a:r>
              <a:rPr lang="en-US" i="1" baseline="0" dirty="0" smtClean="0"/>
              <a:t>De </a:t>
            </a:r>
            <a:r>
              <a:rPr lang="en-US" i="1" baseline="0" dirty="0" err="1" smtClean="0"/>
              <a:t>Revolutionibus</a:t>
            </a:r>
            <a:r>
              <a:rPr lang="en-US" i="1" baseline="0" dirty="0" smtClean="0"/>
              <a:t> </a:t>
            </a:r>
            <a:r>
              <a:rPr lang="en-US" i="1" baseline="0" dirty="0" err="1" smtClean="0"/>
              <a:t>Orbium</a:t>
            </a:r>
            <a:r>
              <a:rPr lang="en-US" i="1" baseline="0" dirty="0" smtClean="0"/>
              <a:t> </a:t>
            </a:r>
            <a:r>
              <a:rPr lang="en-US" i="1" baseline="0" dirty="0" err="1" smtClean="0"/>
              <a:t>Coelestium</a:t>
            </a:r>
            <a:r>
              <a:rPr lang="en-US" i="1" baseline="0" dirty="0" smtClean="0"/>
              <a:t> </a:t>
            </a:r>
            <a:r>
              <a:rPr lang="en-US" baseline="0" dirty="0" smtClean="0"/>
              <a:t>(On the Revolutions of </a:t>
            </a:r>
            <a:r>
              <a:rPr lang="en-US" baseline="0" dirty="0" err="1" smtClean="0"/>
              <a:t>Celsetial</a:t>
            </a:r>
            <a:r>
              <a:rPr lang="en-US" baseline="0" dirty="0" smtClean="0"/>
              <a:t> Bodies)</a:t>
            </a:r>
          </a:p>
          <a:p>
            <a:r>
              <a:rPr lang="en-US" baseline="0" dirty="0" smtClean="0"/>
              <a:t>Andreas Vesalius publishes his </a:t>
            </a:r>
            <a:r>
              <a:rPr lang="en-US" i="1" baseline="0" dirty="0" smtClean="0"/>
              <a:t>De </a:t>
            </a:r>
            <a:r>
              <a:rPr lang="en-US" i="1" baseline="0" dirty="0" err="1" smtClean="0"/>
              <a:t>Humani</a:t>
            </a:r>
            <a:r>
              <a:rPr lang="en-US" i="1" baseline="0" dirty="0" smtClean="0"/>
              <a:t> </a:t>
            </a:r>
            <a:r>
              <a:rPr lang="en-US" i="1" baseline="0" dirty="0" err="1" smtClean="0"/>
              <a:t>Corporis</a:t>
            </a:r>
            <a:r>
              <a:rPr lang="en-US" i="1" baseline="0" dirty="0" smtClean="0"/>
              <a:t> </a:t>
            </a:r>
            <a:r>
              <a:rPr lang="en-US" i="1" baseline="0" dirty="0" err="1" smtClean="0"/>
              <a:t>Fabrica</a:t>
            </a:r>
            <a:r>
              <a:rPr lang="en-US" i="1" baseline="0" dirty="0" smtClean="0"/>
              <a:t> </a:t>
            </a:r>
            <a:r>
              <a:rPr lang="en-US" baseline="0" dirty="0" smtClean="0"/>
              <a:t>(On the Structure of the Human Body)</a:t>
            </a:r>
            <a:endParaRPr lang="en-US" dirty="0"/>
          </a:p>
        </p:txBody>
      </p:sp>
      <p:sp>
        <p:nvSpPr>
          <p:cNvPr id="4" name="Slide Number Placeholder 3"/>
          <p:cNvSpPr>
            <a:spLocks noGrp="1"/>
          </p:cNvSpPr>
          <p:nvPr>
            <p:ph type="sldNum" sz="quarter" idx="10"/>
          </p:nvPr>
        </p:nvSpPr>
        <p:spPr/>
        <p:txBody>
          <a:bodyPr/>
          <a:lstStyle/>
          <a:p>
            <a:fld id="{11542078-A0CB-41BE-8639-6A620B58BA7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portrait</a:t>
            </a:r>
            <a:r>
              <a:rPr lang="en-US" baseline="0" dirty="0" smtClean="0"/>
              <a:t> painted around 1580, after his death. </a:t>
            </a:r>
            <a:endParaRPr lang="en-US" dirty="0"/>
          </a:p>
        </p:txBody>
      </p:sp>
      <p:sp>
        <p:nvSpPr>
          <p:cNvPr id="4" name="Slide Number Placeholder 3"/>
          <p:cNvSpPr>
            <a:spLocks noGrp="1"/>
          </p:cNvSpPr>
          <p:nvPr>
            <p:ph type="sldNum" sz="quarter" idx="10"/>
          </p:nvPr>
        </p:nvSpPr>
        <p:spPr/>
        <p:txBody>
          <a:bodyPr/>
          <a:lstStyle/>
          <a:p>
            <a:fld id="{11542078-A0CB-41BE-8639-6A620B58BA7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
            </a:r>
            <a:r>
              <a:rPr lang="en-US" baseline="0" dirty="0" smtClean="0"/>
              <a:t> Copernicus’s childhood home, in Torun, Poland.  now a museum</a:t>
            </a:r>
            <a:endParaRPr lang="en-US" dirty="0"/>
          </a:p>
        </p:txBody>
      </p:sp>
      <p:sp>
        <p:nvSpPr>
          <p:cNvPr id="4" name="Slide Number Placeholder 3"/>
          <p:cNvSpPr>
            <a:spLocks noGrp="1"/>
          </p:cNvSpPr>
          <p:nvPr>
            <p:ph type="sldNum" sz="quarter" idx="10"/>
          </p:nvPr>
        </p:nvSpPr>
        <p:spPr/>
        <p:txBody>
          <a:bodyPr/>
          <a:lstStyle/>
          <a:p>
            <a:fld id="{11542078-A0CB-41BE-8639-6A620B58BA7B}"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3D7A44-E24E-4C69-BDED-6E1E650ED2F5}"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8006A-2094-4101-9D6F-675E1E710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7A44-E24E-4C69-BDED-6E1E650ED2F5}"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8006A-2094-4101-9D6F-675E1E710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7A44-E24E-4C69-BDED-6E1E650ED2F5}"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8006A-2094-4101-9D6F-675E1E710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7A44-E24E-4C69-BDED-6E1E650ED2F5}"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8006A-2094-4101-9D6F-675E1E710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3D7A44-E24E-4C69-BDED-6E1E650ED2F5}"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8006A-2094-4101-9D6F-675E1E710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3D7A44-E24E-4C69-BDED-6E1E650ED2F5}" type="datetimeFigureOut">
              <a:rPr lang="en-US" smtClean="0"/>
              <a:pPr/>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8006A-2094-4101-9D6F-675E1E710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3D7A44-E24E-4C69-BDED-6E1E650ED2F5}" type="datetimeFigureOut">
              <a:rPr lang="en-US" smtClean="0"/>
              <a:pPr/>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8006A-2094-4101-9D6F-675E1E710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3D7A44-E24E-4C69-BDED-6E1E650ED2F5}" type="datetimeFigureOut">
              <a:rPr lang="en-US" smtClean="0"/>
              <a:pPr/>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8006A-2094-4101-9D6F-675E1E710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D7A44-E24E-4C69-BDED-6E1E650ED2F5}" type="datetimeFigureOut">
              <a:rPr lang="en-US" smtClean="0"/>
              <a:pPr/>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8006A-2094-4101-9D6F-675E1E710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D7A44-E24E-4C69-BDED-6E1E650ED2F5}" type="datetimeFigureOut">
              <a:rPr lang="en-US" smtClean="0"/>
              <a:pPr/>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8006A-2094-4101-9D6F-675E1E710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D7A44-E24E-4C69-BDED-6E1E650ED2F5}" type="datetimeFigureOut">
              <a:rPr lang="en-US" smtClean="0"/>
              <a:pPr/>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8006A-2094-4101-9D6F-675E1E710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D7A44-E24E-4C69-BDED-6E1E650ED2F5}" type="datetimeFigureOut">
              <a:rPr lang="en-US" smtClean="0"/>
              <a:pPr/>
              <a:t>3/8/2016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8006A-2094-4101-9D6F-675E1E710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6858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658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a:t>
            </a:r>
            <a:r>
              <a:rPr lang="en-US" i="1" dirty="0" err="1" smtClean="0"/>
              <a:t>Commentariolus</a:t>
            </a:r>
            <a:r>
              <a:rPr lang="en-US" i="1" dirty="0" smtClean="0"/>
              <a:t> </a:t>
            </a:r>
            <a:r>
              <a:rPr lang="en-US" dirty="0" smtClean="0"/>
              <a:t>(Or the Brief Sketch), 1510.</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The center of the Earth is not the center of the universe, but only the center toward which heavy things move and the center of the lunar sphere” </a:t>
            </a:r>
          </a:p>
          <a:p>
            <a:pPr>
              <a:buNone/>
            </a:pPr>
            <a:r>
              <a:rPr lang="en-US" dirty="0" smtClean="0"/>
              <a:t>“ all spheres surround the Sun, as though it were in the middle of all of them, and therefore the center of the universe in near the sun”</a:t>
            </a:r>
          </a:p>
          <a:p>
            <a:pPr>
              <a:buNone/>
            </a:pPr>
            <a:r>
              <a:rPr lang="en-US" dirty="0" smtClean="0"/>
              <a:t>“What appears to us as motion of the Sun arise not from its motion but from the motion of the Earth and our sphere, with which we revolve around the Sun like any other Planet.”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http://csep10.phys.utk.edu/astr161/lect/retrograde/copernicus.gif"/>
          <p:cNvPicPr>
            <a:picLocks/>
          </p:cNvPicPr>
          <p:nvPr/>
        </p:nvPicPr>
        <p:blipFill>
          <a:blip r:embed="rId2" cstate="print"/>
          <a:srcRect/>
          <a:stretch>
            <a:fillRect/>
          </a:stretch>
        </p:blipFill>
        <p:spPr bwMode="auto">
          <a:xfrm>
            <a:off x="152400" y="1828800"/>
            <a:ext cx="3800475" cy="3629025"/>
          </a:xfrm>
          <a:prstGeom prst="rect">
            <a:avLst/>
          </a:prstGeom>
          <a:noFill/>
          <a:ln w="9525">
            <a:noFill/>
            <a:miter lim="800000"/>
            <a:headEnd/>
            <a:tailEnd/>
          </a:ln>
        </p:spPr>
      </p:pic>
      <p:sp>
        <p:nvSpPr>
          <p:cNvPr id="4" name="TextBox 3"/>
          <p:cNvSpPr txBox="1"/>
          <p:nvPr/>
        </p:nvSpPr>
        <p:spPr>
          <a:xfrm>
            <a:off x="762000" y="6172200"/>
            <a:ext cx="3584058" cy="369332"/>
          </a:xfrm>
          <a:prstGeom prst="rect">
            <a:avLst/>
          </a:prstGeom>
          <a:noFill/>
        </p:spPr>
        <p:txBody>
          <a:bodyPr wrap="none" rtlCol="0">
            <a:spAutoFit/>
          </a:bodyPr>
          <a:lstStyle/>
          <a:p>
            <a:r>
              <a:rPr lang="en-US" dirty="0" smtClean="0"/>
              <a:t>A modern sketch Copernican model </a:t>
            </a:r>
            <a:endParaRPr lang="en-US" dirty="0"/>
          </a:p>
        </p:txBody>
      </p:sp>
      <p:sp>
        <p:nvSpPr>
          <p:cNvPr id="5" name="TextBox 4"/>
          <p:cNvSpPr txBox="1"/>
          <p:nvPr/>
        </p:nvSpPr>
        <p:spPr>
          <a:xfrm>
            <a:off x="3886200" y="1219200"/>
            <a:ext cx="5274956" cy="2308324"/>
          </a:xfrm>
          <a:prstGeom prst="rect">
            <a:avLst/>
          </a:prstGeom>
          <a:noFill/>
        </p:spPr>
        <p:txBody>
          <a:bodyPr wrap="square" rtlCol="0">
            <a:spAutoFit/>
          </a:bodyPr>
          <a:lstStyle/>
          <a:p>
            <a:pPr marL="342900" indent="-342900">
              <a:buAutoNum type="arabicPeriod"/>
            </a:pPr>
            <a:r>
              <a:rPr lang="en-US" dirty="0" smtClean="0"/>
              <a:t>The “problem of the planets” is solved</a:t>
            </a:r>
          </a:p>
          <a:p>
            <a:pPr marL="342900" indent="-342900">
              <a:buAutoNum type="arabicPeriod"/>
            </a:pPr>
            <a:r>
              <a:rPr lang="en-US" dirty="0" smtClean="0"/>
              <a:t>No </a:t>
            </a:r>
            <a:r>
              <a:rPr lang="en-US" dirty="0" err="1" smtClean="0"/>
              <a:t>equant</a:t>
            </a:r>
            <a:r>
              <a:rPr lang="en-US" dirty="0" smtClean="0"/>
              <a:t> points</a:t>
            </a:r>
          </a:p>
          <a:p>
            <a:pPr marL="342900" indent="-342900">
              <a:buAutoNum type="arabicPeriod"/>
            </a:pPr>
            <a:r>
              <a:rPr lang="en-US" dirty="0" smtClean="0"/>
              <a:t>Epicycles stay:” mercury runs on 7 circles</a:t>
            </a:r>
          </a:p>
          <a:p>
            <a:pPr marL="342900" indent="-342900"/>
            <a:r>
              <a:rPr lang="en-US" dirty="0" smtClean="0"/>
              <a:t>Venus on 5, earth on 3, around it the moon on</a:t>
            </a:r>
          </a:p>
          <a:p>
            <a:pPr marL="342900" indent="-342900"/>
            <a:r>
              <a:rPr lang="en-US" dirty="0" smtClean="0"/>
              <a:t>4, Mars, Jupiter and </a:t>
            </a:r>
            <a:r>
              <a:rPr lang="en-US" dirty="0" err="1" smtClean="0"/>
              <a:t>saturn</a:t>
            </a:r>
            <a:r>
              <a:rPr lang="en-US" dirty="0" smtClean="0"/>
              <a:t> on 5 each. All together, </a:t>
            </a:r>
          </a:p>
          <a:p>
            <a:pPr marL="342900" indent="-342900"/>
            <a:r>
              <a:rPr lang="en-US" dirty="0" smtClean="0"/>
              <a:t>34 circles suffice to explain the … ballet of the planet</a:t>
            </a:r>
          </a:p>
          <a:p>
            <a:pPr marL="342900" indent="-342900"/>
            <a:r>
              <a:rPr lang="en-US" dirty="0" smtClean="0"/>
              <a:t>4. </a:t>
            </a:r>
          </a:p>
          <a:p>
            <a:pPr marL="342900" indent="-342900"/>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a:t>
            </a:r>
            <a:r>
              <a:rPr lang="en-US" dirty="0" err="1" smtClean="0"/>
              <a:t>triquetrum</a:t>
            </a:r>
            <a:r>
              <a:rPr lang="en-US" dirty="0" smtClean="0"/>
              <a:t> </a:t>
            </a:r>
            <a:endParaRPr lang="en-US" dirty="0"/>
          </a:p>
        </p:txBody>
      </p:sp>
      <p:pic>
        <p:nvPicPr>
          <p:cNvPr id="4" name="Content Placeholder 3" descr="copernicus using instrument.jpg"/>
          <p:cNvPicPr>
            <a:picLocks noGrp="1" noChangeAspect="1"/>
          </p:cNvPicPr>
          <p:nvPr>
            <p:ph idx="1"/>
          </p:nvPr>
        </p:nvPicPr>
        <p:blipFill>
          <a:blip r:embed="rId2" cstate="print"/>
          <a:stretch>
            <a:fillRect/>
          </a:stretch>
        </p:blipFill>
        <p:spPr>
          <a:xfrm>
            <a:off x="2396000" y="1600200"/>
            <a:ext cx="4843000" cy="503659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 Joachim </a:t>
            </a:r>
            <a:r>
              <a:rPr lang="en-US" dirty="0" err="1" smtClean="0"/>
              <a:t>Rheticus</a:t>
            </a:r>
            <a:r>
              <a:rPr lang="en-US" dirty="0" smtClean="0"/>
              <a:t> (1514-1574)</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3886200" y="1334262"/>
            <a:ext cx="3018436" cy="552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 </a:t>
            </a:r>
            <a:r>
              <a:rPr lang="en-US" dirty="0" err="1" smtClean="0"/>
              <a:t>Revolutionibus</a:t>
            </a:r>
            <a:r>
              <a:rPr lang="en-US" dirty="0" smtClean="0"/>
              <a:t> </a:t>
            </a:r>
            <a:r>
              <a:rPr lang="en-US" dirty="0" err="1" smtClean="0"/>
              <a:t>Orbium</a:t>
            </a:r>
            <a:r>
              <a:rPr lang="en-US" dirty="0" smtClean="0"/>
              <a:t> </a:t>
            </a:r>
            <a:r>
              <a:rPr lang="en-US" dirty="0" err="1" smtClean="0"/>
              <a:t>Coelestium</a:t>
            </a:r>
            <a:r>
              <a:rPr lang="en-US" dirty="0" smtClean="0"/>
              <a:t> </a:t>
            </a:r>
            <a:endParaRPr lang="en-US" dirty="0"/>
          </a:p>
        </p:txBody>
      </p:sp>
      <p:sp>
        <p:nvSpPr>
          <p:cNvPr id="3" name="Content Placeholder 2"/>
          <p:cNvSpPr>
            <a:spLocks noGrp="1"/>
          </p:cNvSpPr>
          <p:nvPr>
            <p:ph idx="1"/>
          </p:nvPr>
        </p:nvSpPr>
        <p:spPr/>
        <p:txBody>
          <a:bodyPr/>
          <a:lstStyle/>
          <a:p>
            <a:r>
              <a:rPr lang="en-US" i="1" dirty="0" smtClean="0"/>
              <a:t> </a:t>
            </a:r>
            <a:endParaRPr lang="en-US" dirty="0"/>
          </a:p>
        </p:txBody>
      </p:sp>
      <p:pic>
        <p:nvPicPr>
          <p:cNvPr id="4" name="Picture 3" descr="De_revolutionibus_orbium_coelestium.jpg"/>
          <p:cNvPicPr>
            <a:picLocks noChangeAspect="1"/>
          </p:cNvPicPr>
          <p:nvPr/>
        </p:nvPicPr>
        <p:blipFill>
          <a:blip r:embed="rId2" cstate="print"/>
          <a:stretch>
            <a:fillRect/>
          </a:stretch>
        </p:blipFill>
        <p:spPr>
          <a:xfrm>
            <a:off x="2590800" y="1219200"/>
            <a:ext cx="4068696"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1543: Scientific Revolution Begins </a:t>
            </a:r>
            <a:endParaRPr lang="en-US" dirty="0"/>
          </a:p>
        </p:txBody>
      </p:sp>
      <p:pic>
        <p:nvPicPr>
          <p:cNvPr id="1027" name="Picture 3"/>
          <p:cNvPicPr>
            <a:picLocks noGrp="1" noChangeAspect="1" noChangeArrowheads="1"/>
          </p:cNvPicPr>
          <p:nvPr>
            <p:ph sz="half" idx="2"/>
          </p:nvPr>
        </p:nvPicPr>
        <p:blipFill>
          <a:blip r:embed="rId3" cstate="print"/>
          <a:srcRect/>
          <a:stretch>
            <a:fillRect/>
          </a:stretch>
        </p:blipFill>
        <p:spPr bwMode="auto">
          <a:xfrm>
            <a:off x="4724400" y="1421091"/>
            <a:ext cx="3435315" cy="4876800"/>
          </a:xfrm>
          <a:prstGeom prst="rect">
            <a:avLst/>
          </a:prstGeom>
          <a:noFill/>
          <a:ln w="9525">
            <a:noFill/>
            <a:miter lim="800000"/>
            <a:headEnd/>
            <a:tailEnd/>
          </a:ln>
        </p:spPr>
      </p:pic>
      <p:sp>
        <p:nvSpPr>
          <p:cNvPr id="2" name="Content Placeholder 1"/>
          <p:cNvSpPr>
            <a:spLocks noGrp="1"/>
          </p:cNvSpPr>
          <p:nvPr>
            <p:ph sz="half" idx="1"/>
          </p:nvPr>
        </p:nvSpPr>
        <p:spPr/>
        <p:txBody>
          <a:bodyPr/>
          <a:lstStyle/>
          <a:p>
            <a:endParaRPr lang="en-US" dirty="0"/>
          </a:p>
        </p:txBody>
      </p:sp>
      <p:pic>
        <p:nvPicPr>
          <p:cNvPr id="7" name="Picture 6" descr="De_revolutionibus_orbium_coelestium.jpg"/>
          <p:cNvPicPr>
            <a:picLocks noChangeAspect="1"/>
          </p:cNvPicPr>
          <p:nvPr/>
        </p:nvPicPr>
        <p:blipFill>
          <a:blip r:embed="rId4" cstate="print"/>
          <a:stretch>
            <a:fillRect/>
          </a:stretch>
        </p:blipFill>
        <p:spPr>
          <a:xfrm>
            <a:off x="1143000" y="1547588"/>
            <a:ext cx="2743200" cy="462380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Geo- to </a:t>
            </a:r>
            <a:r>
              <a:rPr lang="en-US" dirty="0" err="1" smtClean="0"/>
              <a:t>Helio</a:t>
            </a:r>
            <a:r>
              <a:rPr lang="en-US" dirty="0" smtClean="0"/>
              <a:t>-centrism </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724399" y="1752600"/>
            <a:ext cx="4288155" cy="3928081"/>
          </a:xfrm>
          <a:prstGeom prst="rect">
            <a:avLst/>
          </a:prstGeom>
          <a:noFill/>
          <a:ln w="9525">
            <a:noFill/>
            <a:miter lim="800000"/>
            <a:headEnd/>
            <a:tailEnd/>
          </a:ln>
        </p:spPr>
      </p:pic>
      <p:pic>
        <p:nvPicPr>
          <p:cNvPr id="1027" name="Picture 3"/>
          <p:cNvPicPr>
            <a:picLocks noGrp="1" noChangeAspect="1" noChangeArrowheads="1"/>
          </p:cNvPicPr>
          <p:nvPr>
            <p:ph sz="half" idx="1"/>
          </p:nvPr>
        </p:nvPicPr>
        <p:blipFill>
          <a:blip r:embed="rId3" cstate="print"/>
          <a:srcRect/>
          <a:stretch>
            <a:fillRect/>
          </a:stretch>
        </p:blipFill>
        <p:spPr bwMode="auto">
          <a:xfrm>
            <a:off x="457200" y="2373947"/>
            <a:ext cx="4038600" cy="29784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Copernican Revolution: </a:t>
            </a:r>
            <a:br>
              <a:rPr lang="en-US" dirty="0" smtClean="0"/>
            </a:br>
            <a:r>
              <a:rPr lang="en-US" dirty="0" smtClean="0"/>
              <a:t>Three Meanings</a:t>
            </a:r>
            <a:endParaRPr lang="en-US" dirty="0"/>
          </a:p>
        </p:txBody>
      </p:sp>
      <p:sp>
        <p:nvSpPr>
          <p:cNvPr id="6" name="Content Placeholder 5"/>
          <p:cNvSpPr>
            <a:spLocks noGrp="1"/>
          </p:cNvSpPr>
          <p:nvPr>
            <p:ph idx="1"/>
          </p:nvPr>
        </p:nvSpPr>
        <p:spPr/>
        <p:txBody>
          <a:bodyPr>
            <a:normAutofit/>
          </a:bodyPr>
          <a:lstStyle/>
          <a:p>
            <a:pPr marL="514350" indent="-514350">
              <a:buAutoNum type="arabicPeriod"/>
            </a:pPr>
            <a:r>
              <a:rPr lang="en-US" dirty="0" smtClean="0"/>
              <a:t>Literal meaning: Copernicus’s own work.  </a:t>
            </a:r>
          </a:p>
          <a:p>
            <a:pPr marL="514350" indent="-514350">
              <a:buNone/>
            </a:pPr>
            <a:r>
              <a:rPr lang="en-US" dirty="0" smtClean="0"/>
              <a:t>2. As a synonym for the Scientific Revolution:</a:t>
            </a:r>
          </a:p>
          <a:p>
            <a:pPr marL="514350" indent="-514350">
              <a:buNone/>
            </a:pPr>
            <a:r>
              <a:rPr lang="en-US" dirty="0" smtClean="0"/>
              <a:t>	In this view, SR is more like a relay race in which the torch lit by Copernicus is passed on through </a:t>
            </a:r>
            <a:r>
              <a:rPr lang="en-US" dirty="0" err="1" smtClean="0"/>
              <a:t>Kepler</a:t>
            </a:r>
            <a:r>
              <a:rPr lang="en-US" dirty="0" smtClean="0"/>
              <a:t> and Galileo finally to Newton. </a:t>
            </a:r>
          </a:p>
          <a:p>
            <a:pPr marL="514350" indent="-514350">
              <a:buNone/>
            </a:pPr>
            <a:r>
              <a:rPr lang="en-US" dirty="0" smtClean="0"/>
              <a:t>3. As a metaphor for radical change in ideas, ideas that turn the work upside-down, </a:t>
            </a:r>
            <a:r>
              <a:rPr lang="en-US" smtClean="0"/>
              <a:t>or inside-out.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Nicolas Copernicus (1473-1543)</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590800" y="1433094"/>
            <a:ext cx="4662029" cy="54249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3857624" y="-343058"/>
            <a:ext cx="4997288" cy="68962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Frauenburg</a:t>
            </a:r>
            <a:r>
              <a:rPr lang="en-US" dirty="0" smtClean="0"/>
              <a:t> </a:t>
            </a:r>
            <a:r>
              <a:rPr lang="en-US" dirty="0" err="1" smtClean="0"/>
              <a:t>Cathederal</a:t>
            </a:r>
            <a:r>
              <a:rPr lang="en-US" dirty="0" smtClean="0"/>
              <a:t> </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Copernicus’s tower at the </a:t>
            </a:r>
            <a:r>
              <a:rPr lang="en-US" dirty="0" err="1" smtClean="0"/>
              <a:t>cathederal</a:t>
            </a:r>
            <a:r>
              <a:rPr lang="en-US" dirty="0" smtClean="0"/>
              <a:t> </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692094" y="1371600"/>
            <a:ext cx="3527778"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a:t>
            </a:r>
            <a:r>
              <a:rPr lang="en-US" i="1" dirty="0" err="1" smtClean="0"/>
              <a:t>Commentariolus</a:t>
            </a:r>
            <a:r>
              <a:rPr lang="en-US" i="1" dirty="0" smtClean="0"/>
              <a:t> </a:t>
            </a:r>
            <a:r>
              <a:rPr lang="en-US" dirty="0" smtClean="0"/>
              <a:t>(Or the Brief Sketch), 1510.</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Assumptions:</a:t>
            </a:r>
          </a:p>
          <a:p>
            <a:r>
              <a:rPr lang="en-US" dirty="0" smtClean="0"/>
              <a:t>The Earth is not at the center of the universe</a:t>
            </a:r>
          </a:p>
          <a:p>
            <a:r>
              <a:rPr lang="en-US" dirty="0" smtClean="0"/>
              <a:t>Sun is at the center</a:t>
            </a:r>
          </a:p>
          <a:p>
            <a:r>
              <a:rPr lang="en-US" dirty="0" smtClean="0"/>
              <a:t>The Earth MOVES</a:t>
            </a:r>
          </a:p>
          <a:p>
            <a:pPr>
              <a:buFont typeface="Wingdings" pitchFamily="2" charset="2"/>
              <a:buChar char="Ø"/>
            </a:pPr>
            <a:r>
              <a:rPr lang="en-US" dirty="0" smtClean="0"/>
              <a:t>Twirls On its axis, once every day. This explains the daily motion of the fixed stars</a:t>
            </a:r>
          </a:p>
          <a:p>
            <a:pPr>
              <a:buFont typeface="Wingdings" pitchFamily="2" charset="2"/>
              <a:buChar char="Ø"/>
            </a:pPr>
            <a:r>
              <a:rPr lang="en-US" dirty="0" smtClean="0"/>
              <a:t>Goes around the Sun, once in a year. This explains the year.  </a:t>
            </a:r>
          </a:p>
          <a:p>
            <a:pPr>
              <a:buFont typeface="Wingdings" pitchFamily="2" charset="2"/>
              <a:buChar char="Ø"/>
            </a:pPr>
            <a:r>
              <a:rPr lang="en-US" dirty="0" smtClean="0"/>
              <a:t>Wobbles on the poles. This explains the tilt along the axis.  .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368</Words>
  <Application>Microsoft Office PowerPoint</Application>
  <PresentationFormat>On-screen Show (4:3)</PresentationFormat>
  <Paragraphs>41</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1543: Scientific Revolution Begins </vt:lpstr>
      <vt:lpstr>From Geo- to Helio-centrism </vt:lpstr>
      <vt:lpstr>The Copernican Revolution:  Three Meanings</vt:lpstr>
      <vt:lpstr>Nicolas Copernicus (1473-1543)</vt:lpstr>
      <vt:lpstr>PowerPoint Presentation</vt:lpstr>
      <vt:lpstr>Frauenburg Cathederal </vt:lpstr>
      <vt:lpstr>Copernicus’s tower at the cathederal </vt:lpstr>
      <vt:lpstr>The Commentariolus (Or the Brief Sketch), 1510.</vt:lpstr>
      <vt:lpstr>The Commentariolus (Or the Brief Sketch), 1510.</vt:lpstr>
      <vt:lpstr>PowerPoint Presentation</vt:lpstr>
      <vt:lpstr>Using a triquetrum </vt:lpstr>
      <vt:lpstr>Georg Joachim Rheticus (1514-1574)</vt:lpstr>
      <vt:lpstr>De Revolutionibus Orbium Coelestium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1543: Scientific Revolution Begins </dc:title>
  <dc:creator>Meera</dc:creator>
  <cp:lastModifiedBy>Toshiba-User</cp:lastModifiedBy>
  <cp:revision>24</cp:revision>
  <dcterms:created xsi:type="dcterms:W3CDTF">2012-03-21T00:44:44Z</dcterms:created>
  <dcterms:modified xsi:type="dcterms:W3CDTF">2016-03-08T02:29:43Z</dcterms:modified>
</cp:coreProperties>
</file>