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76" r:id="rId3"/>
    <p:sldId id="273" r:id="rId4"/>
    <p:sldId id="283" r:id="rId5"/>
    <p:sldId id="282" r:id="rId6"/>
    <p:sldId id="284" r:id="rId7"/>
    <p:sldId id="274" r:id="rId8"/>
    <p:sldId id="275" r:id="rId9"/>
    <p:sldId id="277" r:id="rId10"/>
    <p:sldId id="268" r:id="rId11"/>
    <p:sldId id="269" r:id="rId12"/>
    <p:sldId id="271" r:id="rId13"/>
    <p:sldId id="270" r:id="rId14"/>
    <p:sldId id="261" r:id="rId15"/>
    <p:sldId id="263" r:id="rId16"/>
    <p:sldId id="262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4299F-7EE9-45B1-9EFB-43B6ECC8D102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EFFAE-CE9B-426D-908D-1C965FC9A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8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49712-0E2E-41DD-AA04-C5BAC4AB3E43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4701-DFEA-48A6-A9C9-79083ED7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library at Alexandria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720055"/>
            <a:ext cx="4305300" cy="4748493"/>
          </a:xfrm>
        </p:spPr>
      </p:pic>
    </p:spTree>
    <p:extLst>
      <p:ext uri="{BB962C8B-B14F-4D97-AF65-F5344CB8AC3E}">
        <p14:creationId xmlns:p14="http://schemas.microsoft.com/office/powerpoint/2010/main" val="313996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Christianity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Jesus is crucified 					30 CE							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	The Roman Empire divided into Greek-speaking Eastern             286	CE		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and Latin- speaking Western parts 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Roman emperor Constantine recognizes Christianity 		313 CE	</a:t>
            </a:r>
          </a:p>
          <a:p>
            <a:r>
              <a:rPr lang="en-US" dirty="0" smtClean="0"/>
              <a:t>as one of the religions of Rome	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Constantine moves capital from Rome to Byzantium/Constantinople	330 CE</a:t>
            </a:r>
          </a:p>
          <a:p>
            <a:endParaRPr lang="en-US" dirty="0" smtClean="0"/>
          </a:p>
          <a:p>
            <a:r>
              <a:rPr lang="en-US" dirty="0" smtClean="0"/>
              <a:t>Emperor Theodosius makes Christianity official religion of Roman Empire	392 CE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r>
              <a:rPr lang="en-US" dirty="0" smtClean="0"/>
              <a:t>Library at Alexandria is burnt down 				391 CE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Decline of the Roman Empire 				 180 to 450 CE 						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Emperor Justinian closes schools in Athens 		529 						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Timeline of Middle Ages to the Renaissance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	The 1,000 years from the fall of the Roman Empire to around 1500 is described as the Middle Age, or the Medieval period of Europe.</a:t>
            </a:r>
          </a:p>
          <a:p>
            <a:pPr lvl="1">
              <a:buNone/>
            </a:pPr>
            <a:r>
              <a:rPr lang="en-US" dirty="0" smtClean="0"/>
              <a:t>		</a:t>
            </a:r>
            <a:r>
              <a:rPr lang="en-US" sz="1800" dirty="0" smtClean="0"/>
              <a:t>Early Middle Age of decline of knowledge  500-1000</a:t>
            </a:r>
            <a:r>
              <a:rPr lang="en-US" dirty="0" smtClean="0"/>
              <a:t>	</a:t>
            </a:r>
          </a:p>
          <a:p>
            <a:pPr lvl="1">
              <a:buNone/>
            </a:pPr>
            <a:r>
              <a:rPr lang="en-US" dirty="0" smtClean="0"/>
              <a:t>		</a:t>
            </a:r>
            <a:r>
              <a:rPr lang="en-US" sz="1800" dirty="0" smtClean="0"/>
              <a:t>Revival begins, Aristotle re-discovered  	1000-1200 </a:t>
            </a:r>
          </a:p>
          <a:p>
            <a:pPr lvl="1">
              <a:buNone/>
            </a:pPr>
            <a:r>
              <a:rPr lang="en-US" dirty="0" smtClean="0"/>
              <a:t>		</a:t>
            </a:r>
            <a:r>
              <a:rPr lang="en-US" sz="1800" dirty="0" smtClean="0"/>
              <a:t>High or Late Middle Age,</a:t>
            </a:r>
            <a:r>
              <a:rPr lang="en-US" dirty="0" smtClean="0"/>
              <a:t> </a:t>
            </a:r>
            <a:r>
              <a:rPr lang="en-US" sz="2000" dirty="0" smtClean="0"/>
              <a:t>1200 to around 1450</a:t>
            </a:r>
          </a:p>
          <a:p>
            <a:pPr lvl="1">
              <a:buNone/>
            </a:pPr>
            <a:r>
              <a:rPr lang="en-US" dirty="0" smtClean="0"/>
              <a:t>The Renaissance, around 1450-1700</a:t>
            </a:r>
          </a:p>
          <a:p>
            <a:pPr lvl="1">
              <a:buNone/>
            </a:pPr>
            <a:r>
              <a:rPr lang="en-US" dirty="0" smtClean="0"/>
              <a:t>		</a:t>
            </a:r>
            <a:r>
              <a:rPr lang="en-US" sz="1800" dirty="0" smtClean="0"/>
              <a:t>movable type, Guttenberg printing presses spread 	1450 onward</a:t>
            </a:r>
          </a:p>
          <a:p>
            <a:pPr lvl="1">
              <a:buNone/>
            </a:pPr>
            <a:r>
              <a:rPr lang="en-US" sz="1800" dirty="0" smtClean="0"/>
              <a:t>		Columbus discovers the New World 		1492</a:t>
            </a:r>
          </a:p>
          <a:p>
            <a:pPr lvl="1">
              <a:buNone/>
            </a:pPr>
            <a:r>
              <a:rPr lang="en-US" sz="1800" dirty="0" smtClean="0"/>
              <a:t>		The Reformation 				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The Modern Era, around 1700</a:t>
            </a:r>
          </a:p>
          <a:p>
            <a:pPr lvl="1">
              <a:buNone/>
            </a:pPr>
            <a:r>
              <a:rPr lang="en-US" dirty="0" smtClean="0"/>
              <a:t>		</a:t>
            </a:r>
            <a:r>
              <a:rPr lang="en-US" sz="2000" dirty="0" smtClean="0"/>
              <a:t>After Newton </a:t>
            </a:r>
            <a:r>
              <a:rPr lang="en-US" dirty="0" smtClean="0"/>
              <a:t>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Technological changes through the Middle 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Invention of the stirrup, 732 </a:t>
            </a:r>
          </a:p>
          <a:p>
            <a:r>
              <a:rPr lang="en-US" dirty="0" smtClean="0"/>
              <a:t>Invention of the horse collar</a:t>
            </a:r>
          </a:p>
          <a:p>
            <a:r>
              <a:rPr lang="en-US" dirty="0" smtClean="0"/>
              <a:t>Improvement in agriculture, as the horses were able to plow more efficiently. This led to multiple crops</a:t>
            </a:r>
          </a:p>
          <a:p>
            <a:r>
              <a:rPr lang="en-US" dirty="0" smtClean="0"/>
              <a:t>Horse shoes, waterwheels and wind mils.</a:t>
            </a:r>
          </a:p>
          <a:p>
            <a:r>
              <a:rPr lang="en-US" dirty="0" smtClean="0"/>
              <a:t>Magnetic compass and gunpowder, originally from China. First cannon fired in 1325</a:t>
            </a:r>
          </a:p>
          <a:p>
            <a:r>
              <a:rPr lang="en-US" dirty="0" smtClean="0"/>
              <a:t>Paper, the first paper mill in France opened in 1189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University of Bologna in Italy, founded in 1088 					</a:t>
            </a:r>
          </a:p>
          <a:p>
            <a:r>
              <a:rPr lang="en-US" dirty="0" smtClean="0"/>
              <a:t>University of Paris is founded, 1200							</a:t>
            </a:r>
          </a:p>
          <a:p>
            <a:r>
              <a:rPr lang="en-US" dirty="0" smtClean="0"/>
              <a:t>Oxford University  </a:t>
            </a:r>
            <a:r>
              <a:rPr lang="en-US" smtClean="0"/>
              <a:t>is founded, 1220</a:t>
            </a:r>
            <a:r>
              <a:rPr lang="en-US" dirty="0" smtClean="0"/>
              <a:t>						</a:t>
            </a:r>
            <a:r>
              <a:rPr lang="en-US" smtClean="0"/>
              <a:t>	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Medieval manuscript,  showing  meeting of doctors at the U. of Paris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159" y="1219200"/>
            <a:ext cx="332859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university class, around 1300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894" y="1600200"/>
            <a:ext cx="560621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</a:t>
            </a:r>
            <a:r>
              <a:rPr lang="en-US" dirty="0" err="1" smtClean="0"/>
              <a:t>Bologna,est</a:t>
            </a:r>
            <a:r>
              <a:rPr lang="en-US" dirty="0" smtClean="0"/>
              <a:t>. 1088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Oxford University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Euclid’s five postulates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1 a line can be drawn from one point to any other point</a:t>
            </a:r>
          </a:p>
          <a:p>
            <a:pPr>
              <a:buNone/>
            </a:pPr>
            <a:r>
              <a:rPr lang="en-US" dirty="0" smtClean="0"/>
              <a:t>2. A straight line can be extended continuously from either end</a:t>
            </a:r>
          </a:p>
          <a:p>
            <a:pPr>
              <a:buNone/>
            </a:pPr>
            <a:r>
              <a:rPr lang="en-US" dirty="0" smtClean="0"/>
              <a:t>3. A circle of any radius can be drawn around any point.</a:t>
            </a:r>
          </a:p>
          <a:p>
            <a:pPr>
              <a:buNone/>
            </a:pPr>
            <a:r>
              <a:rPr lang="en-US" dirty="0" smtClean="0"/>
              <a:t>4. All right angles are equal</a:t>
            </a:r>
          </a:p>
          <a:p>
            <a:pPr>
              <a:buNone/>
            </a:pPr>
            <a:r>
              <a:rPr lang="en-US" dirty="0" smtClean="0"/>
              <a:t>5. Statement of conditions under which straight lines will intersect.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Archimedes (287-212)</a:t>
            </a:r>
            <a:endParaRPr lang="en-US" dirty="0"/>
          </a:p>
        </p:txBody>
      </p:sp>
      <p:pic>
        <p:nvPicPr>
          <p:cNvPr id="4" name="Content Placeholder 3" descr="archemides field med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1219200"/>
            <a:ext cx="5114608" cy="4913124"/>
          </a:xfrm>
        </p:spPr>
      </p:pic>
      <p:sp>
        <p:nvSpPr>
          <p:cNvPr id="5" name="TextBox 4"/>
          <p:cNvSpPr txBox="1"/>
          <p:nvPr/>
        </p:nvSpPr>
        <p:spPr>
          <a:xfrm>
            <a:off x="838200" y="6400800"/>
            <a:ext cx="801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on the Field’s Medal with inscription: Rise above oneself and grasp the 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Eureka!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19982"/>
            <a:ext cx="6315273" cy="5052218"/>
          </a:xfrm>
        </p:spPr>
      </p:pic>
    </p:spTree>
    <p:extLst>
      <p:ext uri="{BB962C8B-B14F-4D97-AF65-F5344CB8AC3E}">
        <p14:creationId xmlns:p14="http://schemas.microsoft.com/office/powerpoint/2010/main" val="354766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Archimedes Principle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Pressure of the fluid on a body, wholly or partially immersed, is equal to the weight of the fluid displaced.”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3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Galileo’s “The Little Balance”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1" y="1076199"/>
            <a:ext cx="7136119" cy="5553200"/>
          </a:xfrm>
        </p:spPr>
      </p:pic>
    </p:spTree>
    <p:extLst>
      <p:ext uri="{BB962C8B-B14F-4D97-AF65-F5344CB8AC3E}">
        <p14:creationId xmlns:p14="http://schemas.microsoft.com/office/powerpoint/2010/main" val="46833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Archimedes, water balance</a:t>
            </a:r>
            <a:endParaRPr lang="en-US" dirty="0"/>
          </a:p>
        </p:txBody>
      </p:sp>
      <p:pic>
        <p:nvPicPr>
          <p:cNvPr id="4" name="Content Placeholder 3" descr="90px-Archimedes_water_balance(1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800" y="1981200"/>
            <a:ext cx="3274813" cy="43664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Archimedes, water screw</a:t>
            </a:r>
            <a:endParaRPr lang="en-US" dirty="0"/>
          </a:p>
        </p:txBody>
      </p:sp>
      <p:pic>
        <p:nvPicPr>
          <p:cNvPr id="4" name="Content Placeholder 3" descr="Archimedes-screw_one-screw-threads_with-ball_3D-view_animated_small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248759"/>
            <a:ext cx="7683892" cy="56092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5092" y="-609600"/>
            <a:ext cx="10261600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245</Words>
  <Application>Microsoft Office PowerPoint</Application>
  <PresentationFormat>On-screen Show (4:3)</PresentationFormat>
  <Paragraphs>60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The library at Alexandria </vt:lpstr>
      <vt:lpstr>Euclid’s five postulates</vt:lpstr>
      <vt:lpstr>Archimedes (287-212)</vt:lpstr>
      <vt:lpstr>Eureka!</vt:lpstr>
      <vt:lpstr>Archimedes Principle </vt:lpstr>
      <vt:lpstr>Galileo’s “The Little Balance”</vt:lpstr>
      <vt:lpstr>Archimedes, water balance</vt:lpstr>
      <vt:lpstr>Archimedes, water screw</vt:lpstr>
      <vt:lpstr>PowerPoint Presentation</vt:lpstr>
      <vt:lpstr>Christianity timeline</vt:lpstr>
      <vt:lpstr>Timeline of Middle Ages to the Renaissance in Europe</vt:lpstr>
      <vt:lpstr>Technological changes through the Middle Ages</vt:lpstr>
      <vt:lpstr>Universities </vt:lpstr>
      <vt:lpstr>Medieval manuscript,  showing  meeting of doctors at the U. of Paris</vt:lpstr>
      <vt:lpstr>A university class, around 1300</vt:lpstr>
      <vt:lpstr>University of Bologna,est. 1088</vt:lpstr>
      <vt:lpstr> Oxford University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Age of Empires</dc:title>
  <dc:creator>Meera</dc:creator>
  <cp:lastModifiedBy>Toshiba-User</cp:lastModifiedBy>
  <cp:revision>54</cp:revision>
  <dcterms:created xsi:type="dcterms:W3CDTF">2012-02-28T23:23:25Z</dcterms:created>
  <dcterms:modified xsi:type="dcterms:W3CDTF">2016-02-18T04:57:20Z</dcterms:modified>
</cp:coreProperties>
</file>