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2" r:id="rId7"/>
    <p:sldId id="273" r:id="rId8"/>
    <p:sldId id="274" r:id="rId9"/>
    <p:sldId id="275" r:id="rId10"/>
    <p:sldId id="276" r:id="rId11"/>
    <p:sldId id="277" r:id="rId12"/>
    <p:sldId id="262" r:id="rId13"/>
    <p:sldId id="263" r:id="rId14"/>
    <p:sldId id="270" r:id="rId15"/>
    <p:sldId id="271" r:id="rId16"/>
    <p:sldId id="266" r:id="rId17"/>
    <p:sldId id="267" r:id="rId18"/>
    <p:sldId id="269" r:id="rId19"/>
    <p:sldId id="268" r:id="rId20"/>
    <p:sldId id="264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8FB-D4E9-4146-A964-32B5C35A067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36B-9218-4927-AFDD-EF12CD93D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8FB-D4E9-4146-A964-32B5C35A067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36B-9218-4927-AFDD-EF12CD93D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8FB-D4E9-4146-A964-32B5C35A067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36B-9218-4927-AFDD-EF12CD93D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8FB-D4E9-4146-A964-32B5C35A067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36B-9218-4927-AFDD-EF12CD93D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8FB-D4E9-4146-A964-32B5C35A067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36B-9218-4927-AFDD-EF12CD93D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8FB-D4E9-4146-A964-32B5C35A067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36B-9218-4927-AFDD-EF12CD93D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8FB-D4E9-4146-A964-32B5C35A067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36B-9218-4927-AFDD-EF12CD93D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8FB-D4E9-4146-A964-32B5C35A067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36B-9218-4927-AFDD-EF12CD93D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8FB-D4E9-4146-A964-32B5C35A067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36B-9218-4927-AFDD-EF12CD93D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8FB-D4E9-4146-A964-32B5C35A067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36B-9218-4927-AFDD-EF12CD93D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28FB-D4E9-4146-A964-32B5C35A067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36B-9218-4927-AFDD-EF12CD93D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28FB-D4E9-4146-A964-32B5C35A067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436B-9218-4927-AFDD-EF12CD93D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Social Context </a:t>
            </a:r>
            <a:r>
              <a:rPr lang="en-US" smtClean="0"/>
              <a:t>of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</a:t>
            </a:r>
            <a:r>
              <a:rPr lang="en-US" dirty="0" smtClean="0"/>
              <a:t>Scientific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The Translation Movement (from Greek/Arabic into Latin)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Renaissance (14</a:t>
            </a:r>
            <a:r>
              <a:rPr lang="en-US" baseline="30000" dirty="0" smtClean="0"/>
              <a:t>th</a:t>
            </a:r>
            <a:r>
              <a:rPr lang="en-US" dirty="0" smtClean="0"/>
              <a:t> to 15</a:t>
            </a:r>
            <a:r>
              <a:rPr lang="en-US" baseline="30000" dirty="0" smtClean="0"/>
              <a:t>th</a:t>
            </a:r>
            <a:r>
              <a:rPr lang="en-US" dirty="0" smtClean="0"/>
              <a:t> centuries)</a:t>
            </a:r>
          </a:p>
          <a:p>
            <a:pPr marL="514350" indent="-514350">
              <a:buAutoNum type="arabicPeriod"/>
            </a:pPr>
            <a:r>
              <a:rPr lang="en-US" dirty="0" smtClean="0"/>
              <a:t>Invention of the printing press, 1450</a:t>
            </a:r>
          </a:p>
          <a:p>
            <a:pPr marL="514350" indent="-514350">
              <a:buAutoNum type="arabicPeriod"/>
            </a:pPr>
            <a:r>
              <a:rPr lang="en-US" dirty="0" smtClean="0"/>
              <a:t>Columbus reaches America, 1492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Reformation, 1517 </a:t>
            </a:r>
          </a:p>
          <a:p>
            <a:pPr marL="514350" indent="-514350">
              <a:buAutoNum type="arabicPeriod"/>
            </a:pPr>
            <a:r>
              <a:rPr lang="en-US" dirty="0" smtClean="0"/>
              <a:t>Feudalism to capitalism and the rise of the “craftsman-scholar”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da Vinci, the Last Supper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053431"/>
            <a:ext cx="6667500" cy="3619500"/>
          </a:xfrm>
        </p:spPr>
      </p:pic>
    </p:spTree>
    <p:extLst>
      <p:ext uri="{BB962C8B-B14F-4D97-AF65-F5344CB8AC3E}">
        <p14:creationId xmlns:p14="http://schemas.microsoft.com/office/powerpoint/2010/main" val="141901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" y="899160"/>
            <a:ext cx="7546848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Gutenberg Press </a:t>
            </a:r>
            <a:endParaRPr lang="en-US" dirty="0"/>
          </a:p>
        </p:txBody>
      </p:sp>
      <p:pic>
        <p:nvPicPr>
          <p:cNvPr id="4" name="Content Placeholder 3" descr="guttenbe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8760" y="1600200"/>
            <a:ext cx="3526480" cy="4525963"/>
          </a:xfrm>
        </p:spPr>
      </p:pic>
      <p:sp>
        <p:nvSpPr>
          <p:cNvPr id="5" name="Rectangle 4"/>
          <p:cNvSpPr/>
          <p:nvPr/>
        </p:nvSpPr>
        <p:spPr>
          <a:xfrm>
            <a:off x="2895600" y="6172200"/>
            <a:ext cx="3399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Johann Gutenberg, </a:t>
            </a:r>
          </a:p>
          <a:p>
            <a:r>
              <a:rPr lang="en-US" dirty="0" smtClean="0"/>
              <a:t>1395 – February 3, 1468)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Gutenberg press</a:t>
            </a:r>
            <a:endParaRPr lang="en-US" dirty="0"/>
          </a:p>
        </p:txBody>
      </p:sp>
      <p:pic>
        <p:nvPicPr>
          <p:cNvPr id="4" name="Content Placeholder 3" descr="gutenberg p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142284"/>
            <a:ext cx="5301619" cy="52585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Gutenberg Bible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3" y="1600200"/>
            <a:ext cx="6646134" cy="4525963"/>
          </a:xfrm>
        </p:spPr>
      </p:pic>
    </p:spTree>
    <p:extLst>
      <p:ext uri="{BB962C8B-B14F-4D97-AF65-F5344CB8AC3E}">
        <p14:creationId xmlns:p14="http://schemas.microsoft.com/office/powerpoint/2010/main" val="17089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Luther’s Bible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36407"/>
            <a:ext cx="3733800" cy="6022258"/>
          </a:xfrm>
        </p:spPr>
      </p:pic>
    </p:spTree>
    <p:extLst>
      <p:ext uri="{BB962C8B-B14F-4D97-AF65-F5344CB8AC3E}">
        <p14:creationId xmlns:p14="http://schemas.microsoft.com/office/powerpoint/2010/main" val="33385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Vasco da Gama’s Eastern route to India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77409"/>
            <a:ext cx="4443568" cy="5199591"/>
          </a:xfrm>
        </p:spPr>
      </p:pic>
    </p:spTree>
    <p:extLst>
      <p:ext uri="{BB962C8B-B14F-4D97-AF65-F5344CB8AC3E}">
        <p14:creationId xmlns:p14="http://schemas.microsoft.com/office/powerpoint/2010/main" val="8135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Christopher Columbus’ Western Route to “India”</a:t>
            </a:r>
            <a:endParaRPr lang="en-US" dirty="0"/>
          </a:p>
        </p:txBody>
      </p:sp>
      <p:pic>
        <p:nvPicPr>
          <p:cNvPr id="1028" name="Picture 4" descr="C:\Users\meera\Pictures\Pictures\christopher-columbus-reaches-the-new-wor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66865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Columbus’s flag ship, Santa Maria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meera\Pictures\Pictures\columbus 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453429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Columbus’ Ships, Nina and </a:t>
            </a:r>
            <a:r>
              <a:rPr lang="en-US" dirty="0" err="1" smtClean="0"/>
              <a:t>Pinta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(Reconstructed replicas)</a:t>
            </a:r>
            <a:endParaRPr lang="en-US" dirty="0"/>
          </a:p>
        </p:txBody>
      </p:sp>
      <p:pic>
        <p:nvPicPr>
          <p:cNvPr id="2050" name="Picture 2" descr="C:\Users\meera\Pictures\Pictures\columbus ships reconstruct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6" y="1905000"/>
            <a:ext cx="826851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Translation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From Arabic into Latin </a:t>
            </a:r>
          </a:p>
          <a:p>
            <a:pPr>
              <a:buNone/>
            </a:pPr>
            <a:r>
              <a:rPr lang="en-US" dirty="0" smtClean="0"/>
              <a:t>Gerard of Cremona (1114-87) learned Arabic and translated :</a:t>
            </a:r>
          </a:p>
          <a:p>
            <a:pPr>
              <a:buNone/>
            </a:pPr>
            <a:r>
              <a:rPr lang="en-US" dirty="0" smtClean="0"/>
              <a:t>			Ptolemy’s </a:t>
            </a:r>
            <a:r>
              <a:rPr lang="en-US" i="1" dirty="0" smtClean="0"/>
              <a:t>Almagest</a:t>
            </a:r>
          </a:p>
          <a:p>
            <a:pPr>
              <a:buNone/>
            </a:pPr>
            <a:r>
              <a:rPr lang="en-US" i="1" dirty="0" smtClean="0"/>
              <a:t>			</a:t>
            </a:r>
            <a:r>
              <a:rPr lang="en-US" dirty="0" smtClean="0"/>
              <a:t>Scientific works of Aristotle </a:t>
            </a:r>
          </a:p>
          <a:p>
            <a:pPr>
              <a:buNone/>
            </a:pPr>
            <a:r>
              <a:rPr lang="en-US" dirty="0" smtClean="0"/>
              <a:t>			Euclid’s Geometry</a:t>
            </a:r>
          </a:p>
          <a:p>
            <a:pPr>
              <a:buNone/>
            </a:pPr>
            <a:r>
              <a:rPr lang="en-US" dirty="0" smtClean="0"/>
              <a:t>			Al-Khwarizmi’s Algebra</a:t>
            </a:r>
          </a:p>
          <a:p>
            <a:pPr>
              <a:buNone/>
            </a:pPr>
            <a:r>
              <a:rPr lang="en-US" dirty="0" smtClean="0"/>
              <a:t>			Galen and Arabic texts on medicine</a:t>
            </a:r>
          </a:p>
          <a:p>
            <a:pPr>
              <a:buNone/>
            </a:pPr>
            <a:r>
              <a:rPr lang="en-US" dirty="0" smtClean="0"/>
              <a:t>			Ibn-</a:t>
            </a:r>
            <a:r>
              <a:rPr lang="en-US" dirty="0" err="1" smtClean="0"/>
              <a:t>Sina’s</a:t>
            </a:r>
            <a:r>
              <a:rPr lang="en-US" dirty="0" smtClean="0"/>
              <a:t> (Avicenna) </a:t>
            </a:r>
            <a:r>
              <a:rPr lang="en-US" i="1" dirty="0" smtClean="0"/>
              <a:t>Al </a:t>
            </a:r>
            <a:r>
              <a:rPr lang="en-US" i="1" dirty="0" err="1" smtClean="0"/>
              <a:t>Kanun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 smtClean="0"/>
              <a:t>70 books in all. </a:t>
            </a:r>
          </a:p>
          <a:p>
            <a:pPr>
              <a:buNone/>
            </a:pPr>
            <a:r>
              <a:rPr lang="en-US" i="1" dirty="0" smtClean="0"/>
              <a:t>			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the New World </a:t>
            </a:r>
            <a:endParaRPr lang="en-US" dirty="0"/>
          </a:p>
        </p:txBody>
      </p:sp>
      <p:pic>
        <p:nvPicPr>
          <p:cNvPr id="4" name="Content Placeholder 3" descr="Columb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58410"/>
            <a:ext cx="5828036" cy="4437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World </a:t>
            </a:r>
            <a:endParaRPr lang="en-US" dirty="0"/>
          </a:p>
        </p:txBody>
      </p:sp>
      <p:pic>
        <p:nvPicPr>
          <p:cNvPr id="4" name="Content Placeholder 3" descr="world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19328"/>
            <a:ext cx="8788359" cy="4705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Renaissance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Renaissance </a:t>
            </a:r>
            <a:r>
              <a:rPr lang="fr-FR" dirty="0" smtClean="0"/>
              <a:t>in French </a:t>
            </a:r>
            <a:r>
              <a:rPr lang="fr-FR" dirty="0" err="1" smtClean="0"/>
              <a:t>means</a:t>
            </a:r>
            <a:r>
              <a:rPr lang="en-US" dirty="0" smtClean="0"/>
              <a:t> </a:t>
            </a:r>
            <a:r>
              <a:rPr lang="en-US" dirty="0"/>
              <a:t>"</a:t>
            </a:r>
            <a:r>
              <a:rPr lang="en-US" dirty="0" smtClean="0"/>
              <a:t>re-birth“</a:t>
            </a:r>
          </a:p>
          <a:p>
            <a:r>
              <a:rPr lang="en-US" dirty="0" smtClean="0"/>
              <a:t> Renaissance in history refers to the cultural movement that </a:t>
            </a:r>
            <a:r>
              <a:rPr lang="en-US" dirty="0"/>
              <a:t>spanned the period roughly from the 14th to the 17th century, beginning in </a:t>
            </a:r>
            <a:r>
              <a:rPr lang="en-US" dirty="0" smtClean="0"/>
              <a:t>Italy, and </a:t>
            </a:r>
            <a:r>
              <a:rPr lang="en-US" dirty="0"/>
              <a:t>later spreading to the rest of Europe.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Rebirth of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Rebirth of the classical antiquity of Greece and Rome. Revival of the “Golden Age.” </a:t>
            </a:r>
          </a:p>
          <a:p>
            <a:r>
              <a:rPr lang="en-US" dirty="0" smtClean="0"/>
              <a:t>A new appreciation of ancient philosophy, science, art, sculpture in their own terms, without necessarily using them to justify Christian teachings. </a:t>
            </a:r>
          </a:p>
          <a:p>
            <a:r>
              <a:rPr lang="en-US" dirty="0"/>
              <a:t>The idea was not to copy the ancients, but to bring back the </a:t>
            </a:r>
            <a:r>
              <a:rPr lang="en-US" dirty="0" smtClean="0"/>
              <a:t>moral </a:t>
            </a:r>
            <a:r>
              <a:rPr lang="en-US" dirty="0"/>
              <a:t>and imaginative </a:t>
            </a:r>
            <a:r>
              <a:rPr lang="en-US" dirty="0" smtClean="0"/>
              <a:t>energy of the Greeks.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Artistic symbols of the Renaissance </a:t>
            </a:r>
            <a:endParaRPr lang="en-US" dirty="0"/>
          </a:p>
        </p:txBody>
      </p:sp>
      <p:pic>
        <p:nvPicPr>
          <p:cNvPr id="4" name="Content Placeholder 3" descr="renaissance 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323181"/>
            <a:ext cx="4495800" cy="599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Michelangelo’s Sistine Chapel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" y="990600"/>
            <a:ext cx="8359977" cy="5562600"/>
          </a:xfrm>
        </p:spPr>
      </p:pic>
    </p:spTree>
    <p:extLst>
      <p:ext uri="{BB962C8B-B14F-4D97-AF65-F5344CB8AC3E}">
        <p14:creationId xmlns:p14="http://schemas.microsoft.com/office/powerpoint/2010/main" val="219195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Michelangelo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" y="1905001"/>
            <a:ext cx="8787061" cy="4022992"/>
          </a:xfrm>
        </p:spPr>
      </p:pic>
    </p:spTree>
    <p:extLst>
      <p:ext uri="{BB962C8B-B14F-4D97-AF65-F5344CB8AC3E}">
        <p14:creationId xmlns:p14="http://schemas.microsoft.com/office/powerpoint/2010/main" val="81190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Michelangelo, Pieta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2600"/>
            <a:ext cx="5289216" cy="4385241"/>
          </a:xfrm>
        </p:spPr>
      </p:pic>
    </p:spTree>
    <p:extLst>
      <p:ext uri="{BB962C8B-B14F-4D97-AF65-F5344CB8AC3E}">
        <p14:creationId xmlns:p14="http://schemas.microsoft.com/office/powerpoint/2010/main" val="178543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da Vinci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19982"/>
            <a:ext cx="5257800" cy="5257800"/>
          </a:xfrm>
        </p:spPr>
      </p:pic>
    </p:spTree>
    <p:extLst>
      <p:ext uri="{BB962C8B-B14F-4D97-AF65-F5344CB8AC3E}">
        <p14:creationId xmlns:p14="http://schemas.microsoft.com/office/powerpoint/2010/main" val="223625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260</Words>
  <Application>Microsoft Office PowerPoint</Application>
  <PresentationFormat>On-screen Show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Social Context of  the Scientific Revolution</vt:lpstr>
      <vt:lpstr>The Translation Project </vt:lpstr>
      <vt:lpstr>The Renaissance  </vt:lpstr>
      <vt:lpstr>Rebirth of what? </vt:lpstr>
      <vt:lpstr>Artistic symbols of the Renaissance </vt:lpstr>
      <vt:lpstr>Michelangelo’s Sistine Chapel</vt:lpstr>
      <vt:lpstr>Michelangelo</vt:lpstr>
      <vt:lpstr>Michelangelo, Pieta </vt:lpstr>
      <vt:lpstr>Leonardo da Vinci </vt:lpstr>
      <vt:lpstr>Leonardo da Vinci, the Last Supper</vt:lpstr>
      <vt:lpstr>PowerPoint Presentation</vt:lpstr>
      <vt:lpstr>The Gutenberg Press </vt:lpstr>
      <vt:lpstr>Early Gutenberg press</vt:lpstr>
      <vt:lpstr>The Gutenberg Bible</vt:lpstr>
      <vt:lpstr>Martin Luther’s Bible </vt:lpstr>
      <vt:lpstr>Vasco da Gama’s Eastern route to India</vt:lpstr>
      <vt:lpstr>Christopher Columbus’ Western Route to “India”</vt:lpstr>
      <vt:lpstr>Columbus’s flag ship, Santa Maria</vt:lpstr>
      <vt:lpstr>Columbus’ Ships, Nina and Pinta (Reconstructed replicas)</vt:lpstr>
      <vt:lpstr>Discovery of the New World </vt:lpstr>
      <vt:lpstr>The New World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Context of the Scientific Revolution</dc:title>
  <dc:creator>Meera</dc:creator>
  <cp:lastModifiedBy>Toshiba-User</cp:lastModifiedBy>
  <cp:revision>27</cp:revision>
  <dcterms:created xsi:type="dcterms:W3CDTF">2014-03-27T23:56:40Z</dcterms:created>
  <dcterms:modified xsi:type="dcterms:W3CDTF">2016-03-04T03:23:08Z</dcterms:modified>
</cp:coreProperties>
</file>