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0" r:id="rId2"/>
    <p:sldId id="281" r:id="rId3"/>
    <p:sldId id="282" r:id="rId4"/>
    <p:sldId id="283" r:id="rId5"/>
    <p:sldId id="284" r:id="rId6"/>
    <p:sldId id="285" r:id="rId7"/>
    <p:sldId id="263" r:id="rId8"/>
    <p:sldId id="264" r:id="rId9"/>
    <p:sldId id="266" r:id="rId10"/>
    <p:sldId id="273" r:id="rId11"/>
    <p:sldId id="265" r:id="rId12"/>
    <p:sldId id="267" r:id="rId13"/>
    <p:sldId id="279" r:id="rId14"/>
    <p:sldId id="268" r:id="rId15"/>
    <p:sldId id="269" r:id="rId16"/>
    <p:sldId id="270" r:id="rId17"/>
    <p:sldId id="271" r:id="rId18"/>
    <p:sldId id="274" r:id="rId19"/>
    <p:sldId id="275" r:id="rId20"/>
    <p:sldId id="278"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3" d="100"/>
          <a:sy n="33" d="100"/>
        </p:scale>
        <p:origin x="-2424" y="-852"/>
      </p:cViewPr>
      <p:guideLst>
        <p:guide orient="horz" pos="216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758F1A-047D-4C6A-B32F-93570479F05D}" type="datetimeFigureOut">
              <a:rPr lang="en-US" smtClean="0"/>
              <a:pPr/>
              <a:t>4/19/2016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B0EBC8-6B59-4994-992E-B6A73247AEA8}" type="slidenum">
              <a:rPr lang="en-US" smtClean="0"/>
              <a:pPr/>
              <a:t>‹#›</a:t>
            </a:fld>
            <a:endParaRPr lang="en-US"/>
          </a:p>
        </p:txBody>
      </p:sp>
    </p:spTree>
    <p:extLst>
      <p:ext uri="{BB962C8B-B14F-4D97-AF65-F5344CB8AC3E}">
        <p14:creationId xmlns:p14="http://schemas.microsoft.com/office/powerpoint/2010/main" val="236828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bible.tmtm.com/wiki/Daniel_Chapter_12"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Latin tag across the bottom is taken from the </a:t>
            </a:r>
            <a:r>
              <a:rPr lang="en-US" dirty="0" smtClean="0">
                <a:hlinkClick r:id="rId3" tooltip="biblewiki:Daniel Chapter 12"/>
              </a:rPr>
              <a:t>Book of Daniel 12:4</a:t>
            </a:r>
            <a:r>
              <a:rPr lang="en-US" dirty="0" smtClean="0"/>
              <a:t>. </a:t>
            </a:r>
            <a:r>
              <a:rPr lang="en-US" smtClean="0"/>
              <a:t>It means: "Many will travel and knowledge will be increased".</a:t>
            </a:r>
            <a:endParaRPr lang="en-US" dirty="0"/>
          </a:p>
        </p:txBody>
      </p:sp>
      <p:sp>
        <p:nvSpPr>
          <p:cNvPr id="4" name="Slide Number Placeholder 3"/>
          <p:cNvSpPr>
            <a:spLocks noGrp="1"/>
          </p:cNvSpPr>
          <p:nvPr>
            <p:ph type="sldNum" sz="quarter" idx="10"/>
          </p:nvPr>
        </p:nvSpPr>
        <p:spPr/>
        <p:txBody>
          <a:bodyPr/>
          <a:lstStyle/>
          <a:p>
            <a:fld id="{CFB0EBC8-6B59-4994-992E-B6A73247AEA8}"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figure on the right is </a:t>
            </a:r>
            <a:r>
              <a:rPr lang="en-US" smtClean="0"/>
              <a:t>Francis Bacon.</a:t>
            </a:r>
            <a:r>
              <a:rPr lang="en-US" baseline="0" smtClean="0"/>
              <a:t> </a:t>
            </a:r>
            <a:endParaRPr lang="en-US"/>
          </a:p>
        </p:txBody>
      </p:sp>
      <p:sp>
        <p:nvSpPr>
          <p:cNvPr id="4" name="Slide Number Placeholder 3"/>
          <p:cNvSpPr>
            <a:spLocks noGrp="1"/>
          </p:cNvSpPr>
          <p:nvPr>
            <p:ph type="sldNum" sz="quarter" idx="10"/>
          </p:nvPr>
        </p:nvSpPr>
        <p:spPr/>
        <p:txBody>
          <a:bodyPr/>
          <a:lstStyle/>
          <a:p>
            <a:fld id="{CFB0EBC8-6B59-4994-992E-B6A73247AEA8}"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motto reads</a:t>
            </a:r>
            <a:r>
              <a:rPr lang="en-US" baseline="0" dirty="0" smtClean="0"/>
              <a:t> “Nullius in </a:t>
            </a:r>
            <a:r>
              <a:rPr lang="en-US" baseline="0" dirty="0" err="1" smtClean="0"/>
              <a:t>Verba</a:t>
            </a:r>
            <a:r>
              <a:rPr lang="en-US" baseline="0" dirty="0" smtClean="0"/>
              <a:t>” :  which means “ take no one’s word for it. </a:t>
            </a:r>
            <a:r>
              <a:rPr lang="en-US" baseline="0" smtClean="0"/>
              <a:t>“</a:t>
            </a:r>
            <a:endParaRPr lang="en-US"/>
          </a:p>
        </p:txBody>
      </p:sp>
      <p:sp>
        <p:nvSpPr>
          <p:cNvPr id="4" name="Slide Number Placeholder 3"/>
          <p:cNvSpPr>
            <a:spLocks noGrp="1"/>
          </p:cNvSpPr>
          <p:nvPr>
            <p:ph type="sldNum" sz="quarter" idx="10"/>
          </p:nvPr>
        </p:nvSpPr>
        <p:spPr/>
        <p:txBody>
          <a:bodyPr/>
          <a:lstStyle/>
          <a:p>
            <a:fld id="{CFB0EBC8-6B59-4994-992E-B6A73247AEA8}"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artists’ idea of Hooke.</a:t>
            </a:r>
            <a:r>
              <a:rPr lang="en-US" baseline="0" dirty="0" smtClean="0"/>
              <a:t>  No original portrait exists. </a:t>
            </a:r>
            <a:endParaRPr lang="en-US" dirty="0"/>
          </a:p>
        </p:txBody>
      </p:sp>
      <p:sp>
        <p:nvSpPr>
          <p:cNvPr id="4" name="Slide Number Placeholder 3"/>
          <p:cNvSpPr>
            <a:spLocks noGrp="1"/>
          </p:cNvSpPr>
          <p:nvPr>
            <p:ph type="sldNum" sz="quarter" idx="10"/>
          </p:nvPr>
        </p:nvSpPr>
        <p:spPr/>
        <p:txBody>
          <a:bodyPr/>
          <a:lstStyle/>
          <a:p>
            <a:fld id="{CFB0EBC8-6B59-4994-992E-B6A73247AEA8}"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book published by the Royal Society </a:t>
            </a:r>
            <a:endParaRPr lang="en-US" dirty="0"/>
          </a:p>
        </p:txBody>
      </p:sp>
      <p:sp>
        <p:nvSpPr>
          <p:cNvPr id="4" name="Slide Number Placeholder 3"/>
          <p:cNvSpPr>
            <a:spLocks noGrp="1"/>
          </p:cNvSpPr>
          <p:nvPr>
            <p:ph type="sldNum" sz="quarter" idx="10"/>
          </p:nvPr>
        </p:nvSpPr>
        <p:spPr/>
        <p:txBody>
          <a:bodyPr/>
          <a:lstStyle/>
          <a:p>
            <a:fld id="{CFB0EBC8-6B59-4994-992E-B6A73247AEA8}"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Microscope manufactured by Christopher Cock of London for Robert Hooke. Hooke is believed to have used this microscope for the observations that formed the basis of </a:t>
            </a:r>
            <a:r>
              <a:rPr lang="en-US" i="1" dirty="0" err="1" smtClean="0"/>
              <a:t>Micrographia</a:t>
            </a:r>
            <a:endParaRPr lang="en-US" dirty="0"/>
          </a:p>
        </p:txBody>
      </p:sp>
      <p:sp>
        <p:nvSpPr>
          <p:cNvPr id="4" name="Slide Number Placeholder 3"/>
          <p:cNvSpPr>
            <a:spLocks noGrp="1"/>
          </p:cNvSpPr>
          <p:nvPr>
            <p:ph type="sldNum" sz="quarter" idx="10"/>
          </p:nvPr>
        </p:nvSpPr>
        <p:spPr/>
        <p:txBody>
          <a:bodyPr/>
          <a:lstStyle/>
          <a:p>
            <a:fld id="{CFB0EBC8-6B59-4994-992E-B6A73247AEA8}"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5D0F6E-4815-488E-9580-E2816B8E2E87}" type="datetimeFigureOut">
              <a:rPr lang="en-US" smtClean="0"/>
              <a:pPr/>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301EC-7ECB-4455-828F-3C0007430FE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5D0F6E-4815-488E-9580-E2816B8E2E87}" type="datetimeFigureOut">
              <a:rPr lang="en-US" smtClean="0"/>
              <a:pPr/>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301EC-7ECB-4455-828F-3C0007430FE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5D0F6E-4815-488E-9580-E2816B8E2E87}" type="datetimeFigureOut">
              <a:rPr lang="en-US" smtClean="0"/>
              <a:pPr/>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301EC-7ECB-4455-828F-3C0007430FE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5D0F6E-4815-488E-9580-E2816B8E2E87}" type="datetimeFigureOut">
              <a:rPr lang="en-US" smtClean="0"/>
              <a:pPr/>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301EC-7ECB-4455-828F-3C0007430FE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5D0F6E-4815-488E-9580-E2816B8E2E87}" type="datetimeFigureOut">
              <a:rPr lang="en-US" smtClean="0"/>
              <a:pPr/>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301EC-7ECB-4455-828F-3C0007430FE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5D0F6E-4815-488E-9580-E2816B8E2E87}" type="datetimeFigureOut">
              <a:rPr lang="en-US" smtClean="0"/>
              <a:pPr/>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301EC-7ECB-4455-828F-3C0007430FE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5D0F6E-4815-488E-9580-E2816B8E2E87}" type="datetimeFigureOut">
              <a:rPr lang="en-US" smtClean="0"/>
              <a:pPr/>
              <a:t>4/19/2016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5301EC-7ECB-4455-828F-3C0007430FE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5D0F6E-4815-488E-9580-E2816B8E2E87}" type="datetimeFigureOut">
              <a:rPr lang="en-US" smtClean="0"/>
              <a:pPr/>
              <a:t>4/19/2016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5301EC-7ECB-4455-828F-3C0007430FE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5D0F6E-4815-488E-9580-E2816B8E2E87}" type="datetimeFigureOut">
              <a:rPr lang="en-US" smtClean="0"/>
              <a:pPr/>
              <a:t>4/19/2016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5301EC-7ECB-4455-828F-3C0007430FE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5D0F6E-4815-488E-9580-E2816B8E2E87}" type="datetimeFigureOut">
              <a:rPr lang="en-US" smtClean="0"/>
              <a:pPr/>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301EC-7ECB-4455-828F-3C0007430FE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5D0F6E-4815-488E-9580-E2816B8E2E87}" type="datetimeFigureOut">
              <a:rPr lang="en-US" smtClean="0"/>
              <a:pPr/>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301EC-7ECB-4455-828F-3C0007430FE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D0F6E-4815-488E-9580-E2816B8E2E87}" type="datetimeFigureOut">
              <a:rPr lang="en-US" smtClean="0"/>
              <a:pPr/>
              <a:t>4/19/2016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301EC-7ECB-4455-828F-3C0007430FE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en.wikipedia.org/wiki/File:Francis_Bacon,_Viscount_St_Alban_from_NPG_(2).jpg"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Sir Francis Bacon (1561-1626)</a:t>
            </a:r>
            <a:endParaRPr lang="en-US" dirty="0"/>
          </a:p>
        </p:txBody>
      </p:sp>
      <p:pic>
        <p:nvPicPr>
          <p:cNvPr id="4" name="Content Placeholder 3" descr="http://upload.wikimedia.org/wikipedia/commons/thumb/1/11/Francis_Bacon%2C_Viscount_St_Alban_from_NPG_%282%29.jpg/200px-Francis_Bacon%2C_Viscount_St_Alban_from_NPG_%282%29.jpg">
            <a:hlinkClick r:id="rId2"/>
          </p:cNvPr>
          <p:cNvPicPr>
            <a:picLocks noGrp="1"/>
          </p:cNvPicPr>
          <p:nvPr>
            <p:ph idx="1"/>
          </p:nvPr>
        </p:nvPicPr>
        <p:blipFill>
          <a:blip r:embed="rId3" cstate="print"/>
          <a:srcRect/>
          <a:stretch>
            <a:fillRect/>
          </a:stretch>
        </p:blipFill>
        <p:spPr bwMode="auto">
          <a:xfrm>
            <a:off x="2743200" y="1447800"/>
            <a:ext cx="3581400" cy="5105400"/>
          </a:xfrm>
          <a:prstGeom prst="rect">
            <a:avLst/>
          </a:prstGeom>
          <a:noFill/>
          <a:ln w="9525">
            <a:noFill/>
            <a:miter lim="800000"/>
            <a:headEnd/>
            <a:tailEnd/>
          </a:ln>
        </p:spPr>
      </p:pic>
    </p:spTree>
    <p:extLst>
      <p:ext uri="{BB962C8B-B14F-4D97-AF65-F5344CB8AC3E}">
        <p14:creationId xmlns:p14="http://schemas.microsoft.com/office/powerpoint/2010/main" val="35794373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t>Teams of horses trying unsuccessfully to pull apart vacuum-filled copper spheres in Magdeburg demonstration for Emperor Ferdinand III.</a:t>
            </a:r>
            <a:endParaRPr lang="en-US" sz="2400" dirty="0"/>
          </a:p>
        </p:txBody>
      </p:sp>
      <p:pic>
        <p:nvPicPr>
          <p:cNvPr id="4" name="Content Placeholder 3" descr="boyle air pump prototype by otto von G.jpg"/>
          <p:cNvPicPr>
            <a:picLocks noGrp="1" noChangeAspect="1"/>
          </p:cNvPicPr>
          <p:nvPr>
            <p:ph idx="1"/>
          </p:nvPr>
        </p:nvPicPr>
        <p:blipFill>
          <a:blip r:embed="rId2" cstate="print"/>
          <a:stretch>
            <a:fillRect/>
          </a:stretch>
        </p:blipFill>
        <p:spPr>
          <a:xfrm>
            <a:off x="990600" y="1358398"/>
            <a:ext cx="7863466" cy="5499602"/>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Boyle-Hooke air pump:</a:t>
            </a:r>
            <a:br>
              <a:rPr lang="en-US" dirty="0" smtClean="0"/>
            </a:br>
            <a:r>
              <a:rPr lang="en-US" dirty="0" smtClean="0"/>
              <a:t>“the cyclotron” of the 17</a:t>
            </a:r>
            <a:r>
              <a:rPr lang="en-US" baseline="30000" dirty="0" smtClean="0"/>
              <a:t>th</a:t>
            </a:r>
            <a:r>
              <a:rPr lang="en-US" dirty="0" smtClean="0"/>
              <a:t> c. </a:t>
            </a:r>
            <a:endParaRPr lang="en-US" dirty="0"/>
          </a:p>
        </p:txBody>
      </p:sp>
      <p:pic>
        <p:nvPicPr>
          <p:cNvPr id="4" name="Content Placeholder 3" descr="Boyle_air_pump.jpg"/>
          <p:cNvPicPr>
            <a:picLocks noGrp="1"/>
          </p:cNvPicPr>
          <p:nvPr>
            <p:ph idx="1"/>
          </p:nvPr>
        </p:nvPicPr>
        <p:blipFill>
          <a:blip r:embed="rId2" cstate="print"/>
          <a:stretch>
            <a:fillRect/>
          </a:stretch>
        </p:blipFill>
        <p:spPr>
          <a:xfrm>
            <a:off x="3140400" y="1600200"/>
            <a:ext cx="3260400" cy="51054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Experiment with a Bird in an Air-pump, a painting by Joseph Wright,1768</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554691" y="1600200"/>
            <a:ext cx="68072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Boyle’s Gas Law</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5237" y="1600200"/>
            <a:ext cx="4713525" cy="4525963"/>
          </a:xfrm>
        </p:spPr>
      </p:pic>
    </p:spTree>
    <p:extLst>
      <p:ext uri="{BB962C8B-B14F-4D97-AF65-F5344CB8AC3E}">
        <p14:creationId xmlns:p14="http://schemas.microsoft.com/office/powerpoint/2010/main" val="3894993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Robert Hooke’s </a:t>
            </a:r>
            <a:r>
              <a:rPr lang="en-US" i="1" dirty="0" err="1" smtClean="0"/>
              <a:t>Micrographia</a:t>
            </a:r>
            <a:endParaRPr lang="en-US" i="1" dirty="0"/>
          </a:p>
        </p:txBody>
      </p:sp>
      <p:pic>
        <p:nvPicPr>
          <p:cNvPr id="4098" name="Picture 2"/>
          <p:cNvPicPr>
            <a:picLocks noGrp="1" noChangeAspect="1" noChangeArrowheads="1"/>
          </p:cNvPicPr>
          <p:nvPr>
            <p:ph idx="1"/>
          </p:nvPr>
        </p:nvPicPr>
        <p:blipFill>
          <a:blip r:embed="rId3" cstate="print"/>
          <a:srcRect/>
          <a:stretch>
            <a:fillRect/>
          </a:stretch>
        </p:blipFill>
        <p:spPr bwMode="auto">
          <a:xfrm>
            <a:off x="3295058" y="1219200"/>
            <a:ext cx="3244529" cy="57499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Microcope</a:t>
            </a:r>
            <a:r>
              <a:rPr lang="en-US" dirty="0" smtClean="0"/>
              <a:t> used by Hooke</a:t>
            </a:r>
            <a:endParaRPr lang="en-US" dirty="0"/>
          </a:p>
        </p:txBody>
      </p:sp>
      <p:pic>
        <p:nvPicPr>
          <p:cNvPr id="5122" name="Picture 2"/>
          <p:cNvPicPr>
            <a:picLocks noGrp="1" noChangeAspect="1" noChangeArrowheads="1"/>
          </p:cNvPicPr>
          <p:nvPr>
            <p:ph idx="1"/>
          </p:nvPr>
        </p:nvPicPr>
        <p:blipFill>
          <a:blip r:embed="rId3" cstate="print"/>
          <a:srcRect/>
          <a:stretch>
            <a:fillRect/>
          </a:stretch>
        </p:blipFill>
        <p:spPr bwMode="auto">
          <a:xfrm>
            <a:off x="2590800" y="1295400"/>
            <a:ext cx="3650257" cy="56157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Hooke’s drawing of a compound eye of a fly </a:t>
            </a:r>
            <a:endParaRPr lang="en-US"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2532979" y="1600200"/>
            <a:ext cx="4600133"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louse, from </a:t>
            </a:r>
            <a:r>
              <a:rPr lang="en-US" i="1" dirty="0" err="1" smtClean="0"/>
              <a:t>Micrographia</a:t>
            </a:r>
            <a:endParaRPr lang="en-US" i="1" dirty="0"/>
          </a:p>
        </p:txBody>
      </p:sp>
      <p:sp>
        <p:nvSpPr>
          <p:cNvPr id="5" name="Content Placeholder 4"/>
          <p:cNvSpPr>
            <a:spLocks noGrp="1"/>
          </p:cNvSpPr>
          <p:nvPr>
            <p:ph idx="1"/>
          </p:nvPr>
        </p:nvSpPr>
        <p:spPr/>
        <p:txBody>
          <a:bodyPr/>
          <a:lstStyle/>
          <a:p>
            <a:endParaRPr lang="en-US" dirty="0"/>
          </a:p>
        </p:txBody>
      </p:sp>
      <p:pic>
        <p:nvPicPr>
          <p:cNvPr id="7171" name="Picture 3"/>
          <p:cNvPicPr>
            <a:picLocks noChangeAspect="1" noChangeArrowheads="1"/>
          </p:cNvPicPr>
          <p:nvPr/>
        </p:nvPicPr>
        <p:blipFill>
          <a:blip r:embed="rId2" cstate="print"/>
          <a:srcRect/>
          <a:stretch>
            <a:fillRect/>
          </a:stretch>
        </p:blipFill>
        <p:spPr bwMode="auto">
          <a:xfrm>
            <a:off x="3505200" y="1676400"/>
            <a:ext cx="2362200" cy="40884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b="1" i="1" dirty="0" smtClean="0"/>
              <a:t>Portrait of Anthonie van Leeuwenhoek (1632-1723)</a:t>
            </a:r>
            <a:endParaRPr lang="en-US" dirty="0"/>
          </a:p>
        </p:txBody>
      </p:sp>
      <p:pic>
        <p:nvPicPr>
          <p:cNvPr id="4" name="Content Placeholder 3" descr="Leeuwenhoek.jpg"/>
          <p:cNvPicPr>
            <a:picLocks noGrp="1" noChangeAspect="1"/>
          </p:cNvPicPr>
          <p:nvPr>
            <p:ph idx="1"/>
          </p:nvPr>
        </p:nvPicPr>
        <p:blipFill>
          <a:blip r:embed="rId2" cstate="print"/>
          <a:stretch>
            <a:fillRect/>
          </a:stretch>
        </p:blipFill>
        <p:spPr>
          <a:xfrm>
            <a:off x="2663525" y="1600200"/>
            <a:ext cx="4241351" cy="50292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Microscopes owned by A. v. L</a:t>
            </a:r>
            <a:endParaRPr lang="en-US" dirty="0"/>
          </a:p>
        </p:txBody>
      </p:sp>
      <p:pic>
        <p:nvPicPr>
          <p:cNvPr id="4" name="Content Placeholder 3" descr="Leeuwenhoek's_microscopes_by_Henry_Baker.jpg"/>
          <p:cNvPicPr>
            <a:picLocks noGrp="1" noChangeAspect="1"/>
          </p:cNvPicPr>
          <p:nvPr>
            <p:ph idx="1"/>
          </p:nvPr>
        </p:nvPicPr>
        <p:blipFill>
          <a:blip r:embed="rId2" cstate="print"/>
          <a:stretch>
            <a:fillRect/>
          </a:stretch>
        </p:blipFill>
        <p:spPr>
          <a:xfrm>
            <a:off x="1223001" y="1600200"/>
            <a:ext cx="6697997" cy="452596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Title page of Bacon’s </a:t>
            </a:r>
            <a:r>
              <a:rPr lang="en-US" dirty="0" err="1" smtClean="0"/>
              <a:t>Novum</a:t>
            </a:r>
            <a:r>
              <a:rPr lang="en-US" dirty="0" smtClean="0"/>
              <a:t> </a:t>
            </a:r>
            <a:r>
              <a:rPr lang="en-US" dirty="0" err="1" smtClean="0"/>
              <a:t>Organon</a:t>
            </a:r>
            <a:r>
              <a:rPr lang="en-US" dirty="0"/>
              <a:t> </a:t>
            </a:r>
          </a:p>
        </p:txBody>
      </p:sp>
      <p:pic>
        <p:nvPicPr>
          <p:cNvPr id="1026" name="Picture 2"/>
          <p:cNvPicPr>
            <a:picLocks noGrp="1" noChangeAspect="1" noChangeArrowheads="1"/>
          </p:cNvPicPr>
          <p:nvPr>
            <p:ph idx="1"/>
          </p:nvPr>
        </p:nvPicPr>
        <p:blipFill>
          <a:blip r:embed="rId3" cstate="print"/>
          <a:srcRect/>
          <a:stretch>
            <a:fillRect/>
          </a:stretch>
        </p:blipFill>
        <p:spPr bwMode="auto">
          <a:xfrm>
            <a:off x="3428999" y="1295400"/>
            <a:ext cx="3464237" cy="5638800"/>
          </a:xfrm>
          <a:prstGeom prst="rect">
            <a:avLst/>
          </a:prstGeom>
          <a:noFill/>
          <a:ln w="9525">
            <a:noFill/>
            <a:miter lim="800000"/>
            <a:headEnd/>
            <a:tailEnd/>
          </a:ln>
        </p:spPr>
      </p:pic>
    </p:spTree>
    <p:extLst>
      <p:ext uri="{BB962C8B-B14F-4D97-AF65-F5344CB8AC3E}">
        <p14:creationId xmlns:p14="http://schemas.microsoft.com/office/powerpoint/2010/main" val="18952089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Animalcules (“</a:t>
            </a:r>
            <a:r>
              <a:rPr lang="en-US" dirty="0"/>
              <a:t>L</a:t>
            </a:r>
            <a:r>
              <a:rPr lang="en-US" dirty="0" smtClean="0"/>
              <a:t>ittle Animals”)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752600"/>
            <a:ext cx="3484773" cy="4295775"/>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676400"/>
            <a:ext cx="3620770" cy="4525963"/>
          </a:xfrm>
          <a:prstGeom prst="rect">
            <a:avLst/>
          </a:prstGeom>
        </p:spPr>
      </p:pic>
    </p:spTree>
    <p:extLst>
      <p:ext uri="{BB962C8B-B14F-4D97-AF65-F5344CB8AC3E}">
        <p14:creationId xmlns:p14="http://schemas.microsoft.com/office/powerpoint/2010/main" val="18502883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Microscopic section through one-year-old ash-tree wood, drawing made by Leeuwenhoek</a:t>
            </a:r>
            <a:r>
              <a:rPr lang="en-US" dirty="0" smtClean="0"/>
              <a:t>.</a:t>
            </a:r>
            <a:endParaRPr lang="en-US" dirty="0"/>
          </a:p>
        </p:txBody>
      </p:sp>
      <p:pic>
        <p:nvPicPr>
          <p:cNvPr id="4" name="Content Placeholder 3" descr="Leeuwenhoek_ images of mircoscopic organisms.jpg"/>
          <p:cNvPicPr>
            <a:picLocks noGrp="1" noChangeAspect="1"/>
          </p:cNvPicPr>
          <p:nvPr>
            <p:ph idx="1"/>
          </p:nvPr>
        </p:nvPicPr>
        <p:blipFill>
          <a:blip r:embed="rId2" cstate="print"/>
          <a:stretch>
            <a:fillRect/>
          </a:stretch>
        </p:blipFill>
        <p:spPr>
          <a:xfrm>
            <a:off x="2903236" y="1600200"/>
            <a:ext cx="4183364" cy="567299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Scientist as a bee</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i="1" dirty="0" smtClean="0"/>
              <a:t>	</a:t>
            </a:r>
            <a:r>
              <a:rPr lang="en-US" sz="3800" i="1" dirty="0" smtClean="0"/>
              <a:t>Those who have handled science have been either the men of experiment or the men of dogma. The men of experiment are like the ant, they only collect and use; the </a:t>
            </a:r>
            <a:r>
              <a:rPr lang="en-US" sz="3800" i="1" dirty="0" err="1" smtClean="0"/>
              <a:t>reasoners</a:t>
            </a:r>
            <a:r>
              <a:rPr lang="en-US" sz="3800" i="1" dirty="0" smtClean="0"/>
              <a:t> resembles the spiders who make cobwebs out of their own substance. But the bee takes a middle course: it gathers its materials from the flowers of the gardens and of the fields, but transforms and digests it by a power of its own. </a:t>
            </a:r>
            <a:endParaRPr lang="en-US" sz="3800" dirty="0" smtClean="0"/>
          </a:p>
          <a:p>
            <a:pPr>
              <a:buNone/>
            </a:pPr>
            <a:r>
              <a:rPr lang="en-US" sz="3800" i="1" dirty="0" smtClean="0"/>
              <a:t>	</a:t>
            </a:r>
          </a:p>
          <a:p>
            <a:pPr>
              <a:buNone/>
            </a:pPr>
            <a:r>
              <a:rPr lang="en-US" sz="3800" i="1" dirty="0" smtClean="0"/>
              <a:t>	Not unlike this [the bee] is the true business of science: for it neither relies solely or chiefly on the powers of the mind, nor does it take the matter which it gathers from natural history and mechanical experiments and lay it up in the memory as a whole as it finds it. [Rather, science] lays it up in understanding altered and digested. </a:t>
            </a:r>
            <a:endParaRPr lang="en-US" sz="3800" dirty="0" smtClean="0"/>
          </a:p>
          <a:p>
            <a:pPr>
              <a:buNone/>
            </a:pPr>
            <a:r>
              <a:rPr lang="en-US" sz="3800" b="1" i="1" dirty="0" smtClean="0"/>
              <a:t>	</a:t>
            </a:r>
          </a:p>
          <a:p>
            <a:pPr>
              <a:buNone/>
            </a:pPr>
            <a:r>
              <a:rPr lang="en-US" sz="3800" b="1" i="1" dirty="0" smtClean="0"/>
              <a:t>Therefore, from a closer and purer league between the two faculties, experimental and rational … much may be hoped</a:t>
            </a:r>
            <a:r>
              <a:rPr lang="en-US" sz="3800" i="1" dirty="0" smtClean="0"/>
              <a:t>.”</a:t>
            </a:r>
            <a:endParaRPr lang="en-US" sz="3800" dirty="0" smtClean="0"/>
          </a:p>
          <a:p>
            <a:endParaRPr lang="en-US" sz="3800" dirty="0"/>
          </a:p>
        </p:txBody>
      </p:sp>
    </p:spTree>
    <p:extLst>
      <p:ext uri="{BB962C8B-B14F-4D97-AF65-F5344CB8AC3E}">
        <p14:creationId xmlns:p14="http://schemas.microsoft.com/office/powerpoint/2010/main" val="3695803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Gresham College</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163342" y="1143000"/>
            <a:ext cx="7181761" cy="5562600"/>
          </a:xfrm>
          <a:prstGeom prst="rect">
            <a:avLst/>
          </a:prstGeom>
          <a:noFill/>
          <a:ln w="9525">
            <a:noFill/>
            <a:miter lim="800000"/>
            <a:headEnd/>
            <a:tailEnd/>
          </a:ln>
        </p:spPr>
      </p:pic>
    </p:spTree>
    <p:extLst>
      <p:ext uri="{BB962C8B-B14F-4D97-AF65-F5344CB8AC3E}">
        <p14:creationId xmlns:p14="http://schemas.microsoft.com/office/powerpoint/2010/main" val="803317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Spart’s</a:t>
            </a:r>
            <a:r>
              <a:rPr lang="en-US" dirty="0" smtClean="0"/>
              <a:t> </a:t>
            </a:r>
            <a:r>
              <a:rPr lang="en-US" i="1" dirty="0" smtClean="0"/>
              <a:t>History of the Royal Society of London </a:t>
            </a:r>
            <a:endParaRPr lang="en-US" i="1"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609600" y="1395549"/>
            <a:ext cx="8205355" cy="5157651"/>
          </a:xfrm>
          <a:prstGeom prst="rect">
            <a:avLst/>
          </a:prstGeom>
          <a:noFill/>
          <a:ln w="9525">
            <a:noFill/>
            <a:miter lim="800000"/>
            <a:headEnd/>
            <a:tailEnd/>
          </a:ln>
        </p:spPr>
      </p:pic>
    </p:spTree>
    <p:extLst>
      <p:ext uri="{BB962C8B-B14F-4D97-AF65-F5344CB8AC3E}">
        <p14:creationId xmlns:p14="http://schemas.microsoft.com/office/powerpoint/2010/main" val="11071468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seal of the Royal Society of London</a:t>
            </a:r>
            <a:endParaRPr lang="en-U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2590800" y="1752600"/>
            <a:ext cx="4876799" cy="4876799"/>
          </a:xfrm>
          <a:prstGeom prst="rect">
            <a:avLst/>
          </a:prstGeom>
          <a:noFill/>
          <a:ln w="9525">
            <a:noFill/>
            <a:miter lim="800000"/>
            <a:headEnd/>
            <a:tailEnd/>
          </a:ln>
        </p:spPr>
      </p:pic>
    </p:spTree>
    <p:extLst>
      <p:ext uri="{BB962C8B-B14F-4D97-AF65-F5344CB8AC3E}">
        <p14:creationId xmlns:p14="http://schemas.microsoft.com/office/powerpoint/2010/main" val="4102092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Robert </a:t>
            </a:r>
            <a:r>
              <a:rPr lang="en-US" smtClean="0"/>
              <a:t>Boyle (1627-</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Robert_Boyle_0001.jpg"/>
          <p:cNvPicPr/>
          <p:nvPr/>
        </p:nvPicPr>
        <p:blipFill>
          <a:blip r:embed="rId2" cstate="print"/>
          <a:stretch>
            <a:fillRect/>
          </a:stretch>
        </p:blipFill>
        <p:spPr>
          <a:xfrm>
            <a:off x="2895600" y="2057400"/>
            <a:ext cx="3886200" cy="36576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Robert Hooke</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2673610" y="1600200"/>
            <a:ext cx="3796780"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Boyle’s book on air pump experiments</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3127818" y="1600200"/>
            <a:ext cx="3209518"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1032</TotalTime>
  <Words>253</Words>
  <Application>Microsoft Office PowerPoint</Application>
  <PresentationFormat>On-screen Show (4:3)</PresentationFormat>
  <Paragraphs>38</Paragraphs>
  <Slides>21</Slides>
  <Notes>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Sir Francis Bacon (1561-1626)</vt:lpstr>
      <vt:lpstr>Title page of Bacon’s Novum Organon </vt:lpstr>
      <vt:lpstr>Scientist as a bee</vt:lpstr>
      <vt:lpstr>Gresham College</vt:lpstr>
      <vt:lpstr>Spart’s History of the Royal Society of London </vt:lpstr>
      <vt:lpstr>The seal of the Royal Society of London</vt:lpstr>
      <vt:lpstr>Robert Boyle (1627-</vt:lpstr>
      <vt:lpstr>Robert Hooke</vt:lpstr>
      <vt:lpstr>Boyle’s book on air pump experiments</vt:lpstr>
      <vt:lpstr>Teams of horses trying unsuccessfully to pull apart vacuum-filled copper spheres in Magdeburg demonstration for Emperor Ferdinand III.</vt:lpstr>
      <vt:lpstr>Boyle-Hooke air pump: “the cyclotron” of the 17th c. </vt:lpstr>
      <vt:lpstr>An Experiment with a Bird in an Air-pump, a painting by Joseph Wright,1768</vt:lpstr>
      <vt:lpstr>Boyle’s Gas Law</vt:lpstr>
      <vt:lpstr>Robert Hooke’s Micrographia</vt:lpstr>
      <vt:lpstr>Microcope used by Hooke</vt:lpstr>
      <vt:lpstr>Hooke’s drawing of a compound eye of a fly </vt:lpstr>
      <vt:lpstr>A louse, from Micrographia</vt:lpstr>
      <vt:lpstr>Portrait of Anthonie van Leeuwenhoek (1632-1723)</vt:lpstr>
      <vt:lpstr>Microscopes owned by A. v. L</vt:lpstr>
      <vt:lpstr>Animalcules (“Little Animals”)</vt:lpstr>
      <vt:lpstr>Microscopic section through one-year-old ash-tree wood, drawing made by Leeuwenhoek.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 of Bacon’s Novum Organon</dc:title>
  <dc:creator>Meera</dc:creator>
  <cp:lastModifiedBy>Toshiba-User</cp:lastModifiedBy>
  <cp:revision>71</cp:revision>
  <dcterms:created xsi:type="dcterms:W3CDTF">2012-04-16T10:34:53Z</dcterms:created>
  <dcterms:modified xsi:type="dcterms:W3CDTF">2016-04-19T02:45:59Z</dcterms:modified>
</cp:coreProperties>
</file>