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0" r:id="rId2"/>
    <p:sldId id="287" r:id="rId3"/>
    <p:sldId id="288" r:id="rId4"/>
    <p:sldId id="289" r:id="rId5"/>
    <p:sldId id="300" r:id="rId6"/>
    <p:sldId id="301" r:id="rId7"/>
    <p:sldId id="302" r:id="rId8"/>
    <p:sldId id="299" r:id="rId9"/>
    <p:sldId id="276" r:id="rId10"/>
    <p:sldId id="271" r:id="rId11"/>
    <p:sldId id="268" r:id="rId12"/>
    <p:sldId id="274" r:id="rId13"/>
    <p:sldId id="273" r:id="rId14"/>
    <p:sldId id="279" r:id="rId15"/>
    <p:sldId id="295" r:id="rId16"/>
    <p:sldId id="296" r:id="rId17"/>
    <p:sldId id="280" r:id="rId18"/>
    <p:sldId id="293" r:id="rId19"/>
    <p:sldId id="294" r:id="rId20"/>
    <p:sldId id="281" r:id="rId21"/>
    <p:sldId id="282" r:id="rId22"/>
    <p:sldId id="283" r:id="rId23"/>
    <p:sldId id="284" r:id="rId24"/>
    <p:sldId id="277" r:id="rId25"/>
    <p:sldId id="298" r:id="rId26"/>
    <p:sldId id="256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6" r:id="rId35"/>
    <p:sldId id="25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24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FD526-4C73-48AE-ABBF-CF88D52EEE5A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2F5B-691E-4F9E-BD01-2909C5DB1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73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3F19998-C67F-4FA1-8F3D-2BDDAF760EAA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http://honors.nmsu.edu/weamon/ketham2.jpg</a:t>
            </a:r>
          </a:p>
          <a:p>
            <a:r>
              <a:rPr lang="en-US" smtClean="0"/>
              <a:t>Other photos: Charleen Moore</a:t>
            </a:r>
          </a:p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E555AD-48AF-43D6-AEE3-7D776CBCE7BE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55E0E-567C-4F0E-9E09-3E707C47CB74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A60F88-14D9-4377-A86A-77599F864F6B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http://en.wikipedia.org/wiki/Image:Durer_self_portarit_28.jpg</a:t>
            </a:r>
          </a:p>
          <a:p>
            <a:pPr eaLnBrk="1" hangingPunct="1"/>
            <a:r>
              <a:rPr lang="en-US" smtClean="0"/>
              <a:t>http://www.library.vanderbilt.edu/speccol/contini_volterra.shtml</a:t>
            </a:r>
          </a:p>
          <a:p>
            <a:pPr eaLnBrk="1" hangingPunct="1"/>
            <a:r>
              <a:rPr lang="en-US" smtClean="0"/>
              <a:t>http://en.wikipedia.org/wiki/Image:Michelango_Portrait_by_Volterra.jpg </a:t>
            </a:r>
          </a:p>
          <a:p>
            <a:pPr eaLnBrk="1" hangingPunct="1"/>
            <a:r>
              <a:rPr lang="en-US" smtClean="0"/>
              <a:t>http://library.thinkquest.org/20868/ico/gal/b001.jpg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6BC770C-F1B4-49FC-9E67-71EE388BC920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http://www.visi.com/~reuteler/leonardo.html c.1489</a:t>
            </a:r>
          </a:p>
          <a:p>
            <a:pPr eaLnBrk="1" hangingPunct="1"/>
            <a:r>
              <a:rPr lang="en-US" smtClean="0"/>
              <a:t>http://www.royal.gov.uk/output/Page3790.asp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2B8379E1-F155-43EF-B83F-E55F2C2234DB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Michelangelo</a:t>
            </a:r>
          </a:p>
          <a:p>
            <a:pPr eaLnBrk="1" hangingPunct="1"/>
            <a:r>
              <a:rPr lang="en-US" smtClean="0"/>
              <a:t>http://www.mcm.edu/academic/galileo/ars/arsgifs/zmichelangelo.gif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E6AF2BEF-C2F1-458F-98A0-AD896A5523B6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Michelangelo</a:t>
            </a:r>
          </a:p>
          <a:p>
            <a:pPr eaLnBrk="1" hangingPunct="1"/>
            <a:r>
              <a:rPr lang="en-US" smtClean="0"/>
              <a:t>http://www.mcm.edu/academic/galileo/ars/arsgifs/zmichelangelo.gif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http://www.nlm.nih.gov/exhibition/historicalanatomies/Images/1200_pixels/p198a.jpg</a:t>
            </a:r>
          </a:p>
          <a:p>
            <a:r>
              <a:rPr lang="en-US" dirty="0" smtClean="0"/>
              <a:t>http://www.nlm.nih.gov/exhibition/historicalanatomies/Images/1200_pixels/p1916b.jpg</a:t>
            </a: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E4CB01-29E4-4F50-A04D-B97CB41909BE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Skeleton: </a:t>
            </a:r>
            <a:r>
              <a:rPr lang="en-US" i="1" smtClean="0"/>
              <a:t>Medicine. A Treasury of Art and Literature</a:t>
            </a:r>
            <a:r>
              <a:rPr lang="en-US" smtClean="0"/>
              <a:t>. Ann G. Carmichael and Richard M. Ratzan. Hugh Lauter Levin Associates, Inc. 1991.</a:t>
            </a:r>
          </a:p>
          <a:p>
            <a:r>
              <a:rPr lang="en-US" smtClean="0"/>
              <a:t>Colorplate 11, p.42</a:t>
            </a:r>
          </a:p>
          <a:p>
            <a:r>
              <a:rPr lang="en-US" smtClean="0"/>
              <a:t>Gravida: Ketham Fasciculo di medicina 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F3700E-A333-4A7B-ABC6-522E8404DAF8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http://www.nlm.nih.gov/exhibition/historicalanatomies/Images/1200_pixels/ketham_p64.jpg </a:t>
            </a:r>
          </a:p>
          <a:p>
            <a:r>
              <a:rPr lang="en-US" altLang="en-US" smtClean="0"/>
              <a:t>Other photos: Charleen Moore</a:t>
            </a: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8A9A141-EF54-4AB5-AE61-0CED32239769}" type="slidenum">
              <a:rPr lang="en-US" altLang="en-US" sz="1200" b="0" smtClean="0"/>
              <a:pPr/>
              <a:t>25</a:t>
            </a:fld>
            <a:endParaRPr lang="en-US" altLang="en-US" sz="1200" b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http://en.wikipedia.org/wiki/File:Galen_detail.jpg</a:t>
            </a:r>
          </a:p>
          <a:p>
            <a:r>
              <a:rPr lang="en-US" smtClean="0"/>
              <a:t>http://www.nlm.nih.gov/hmd/greek/popup/images/galen_detail.jpg  </a:t>
            </a:r>
          </a:p>
          <a:p>
            <a:r>
              <a:rPr lang="en-US" smtClean="0"/>
              <a:t>http://tvtropes.org/pmwiki/pmwiki.php/Film/GLADIATOR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547C5-6103-43BF-AC32-D493FE28CDA1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http://www.nndb.com/people/788/000087527/galen-sm.jpg</a:t>
            </a: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0C3ED-0018-460F-B136-687BD2B7ED9F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http://www.nndb.com/people/788/000087527/galen-sm.jpg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7892A-EB91-4A22-AB74-4F7E7DD97F49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385177B-749F-476A-B8EF-67FB399F2885}" type="slidenum">
              <a:rPr lang="en-US" altLang="en-US" sz="1200" b="0" smtClean="0"/>
              <a:pPr eaLnBrk="1" hangingPunct="1"/>
              <a:t>5</a:t>
            </a:fld>
            <a:endParaRPr lang="en-US" altLang="en-US" sz="1200" b="0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A translation of Galen made in Baghdad in 9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cent. Included references to human dissection that provoked no comment, at least among the Christian physicians.</a:t>
            </a:r>
          </a:p>
          <a:p>
            <a:pPr eaLnBrk="1" hangingPunct="1"/>
            <a:r>
              <a:rPr lang="en-US" altLang="en-US" dirty="0" smtClean="0"/>
              <a:t>Also, Galen’s On the usefulness of the Parts was translated, including the Design aspects, that became prominent among later Muslim scholars.</a:t>
            </a:r>
          </a:p>
          <a:p>
            <a:pPr eaLnBrk="1" hangingPunct="1"/>
            <a:r>
              <a:rPr lang="en-US" altLang="en-US" dirty="0" smtClean="0"/>
              <a:t>Later Muslims often quote Galen on dissection, and no negative comments yet found.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http://www.es.flinders.edu.au/~mattom/science+society/lectures/illustrations/lecture11/galen.jpg</a:t>
            </a:r>
          </a:p>
          <a:p>
            <a:pPr eaLnBrk="1" hangingPunct="1"/>
            <a:r>
              <a:rPr lang="en-US" altLang="en-US" dirty="0" smtClean="0"/>
              <a:t>http://www.nlm.nih.gov/hmd/arabic/images/a301209a.jpg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http://www.corbisimages.com/images/IX001228.jpg?size=67&amp;uid=%7Ba4050f77-dc4a-4d36-a068-e9dfd5ad0201%7D</a:t>
            </a:r>
          </a:p>
          <a:p>
            <a:r>
              <a:rPr lang="en-US" altLang="en-US" smtClean="0"/>
              <a:t>http://www.greekmedicine.net/images/Avicenna_at_work.jpg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8F9BE2B-D484-4641-8AB8-7632604CC9CC}" type="slidenum">
              <a:rPr lang="en-US" altLang="en-US" sz="1200" b="0" smtClean="0"/>
              <a:pPr/>
              <a:t>6</a:t>
            </a:fld>
            <a:endParaRPr lang="en-US" altLang="en-US" sz="1200" b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http://www.akdn.org/museum/img/mission.jpg</a:t>
            </a:r>
          </a:p>
          <a:p>
            <a:r>
              <a:rPr lang="en-US" altLang="en-US" smtClean="0"/>
              <a:t>http://upload.wikimedia.org/wikipedia/commons/2/23/Avicenna_canon_1597.jpg</a:t>
            </a:r>
          </a:p>
          <a:p>
            <a:r>
              <a:rPr lang="en-US" altLang="en-US" smtClean="0"/>
              <a:t>http://dfg-viewer.de/show/?set%5Bimage%5D=11&amp;set%5Bzoom%5D=default&amp;set%5Bdebug%5D=0&amp;set%5Bdouble%5D=0&amp;set%5Bmets%5D=http%3A%2F%2Fdaten.digitale-sammlungen.de%2F~db%2Fmets%2Fbsb00045892_mets.xml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A0242C1-0CF1-4976-8683-213159622FDF}" type="slidenum">
              <a:rPr lang="en-US" altLang="en-US" sz="1200" b="0" smtClean="0"/>
              <a:pPr/>
              <a:t>7</a:t>
            </a:fld>
            <a:endParaRPr lang="en-US" altLang="en-US" sz="1200" b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http://www.lib.utexas.edu/maps/historical/shepherd/europe_mediterranean_1190.jpg 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8082824-493B-4AAE-99D6-012336B223EB}" type="slidenum">
              <a:rPr lang="en-US" altLang="en-US" sz="1200" b="0" smtClean="0"/>
              <a:pPr/>
              <a:t>8</a:t>
            </a:fld>
            <a:endParaRPr lang="en-US" altLang="en-US" sz="1200" b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FB9AD3-7FAB-4664-97CD-6E3E4BA5E141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8A252-7446-451A-8960-737DE5EA4D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5521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902E3-6A89-4865-8676-B978A825EEC4}" type="datetimeFigureOut">
              <a:rPr lang="en-US" smtClean="0"/>
              <a:pPr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316AB-B67F-4561-B0DB-54AFA62A9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upload.wikimedia.org/wikipedia/commons/1/18/Durer_self_portarit_28.jp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9/9e/Michelango_Portrait_by_Volterra.jpg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f/f5/Galen_detail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f/f5/Galen_detail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f/f5/Galen_detail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hyperlink" Target="//upload.wikimedia.org/wikipedia/commons/f/f5/Galen_detail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2/23/Avicenna_canon_1597.jpg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fg-viewer.de/show/?set%5Bimage%5D=12&amp;set%5Bzoom%5D=default&amp;set%5Bdebug%5D=0&amp;set%5Bdouble%5D=0&amp;set%5Bmets%5D=http%3A%2F%2Fdaten.digitale-sammlungen.de%2F~db%2Fmets%2Fbsb00045892_mets.xml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038350" y="255588"/>
            <a:ext cx="51080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/>
              <a:t>Anatomical Time Line</a:t>
            </a:r>
          </a:p>
        </p:txBody>
      </p:sp>
      <p:pic>
        <p:nvPicPr>
          <p:cNvPr id="19459" name="Picture 3" descr="Dissection-Timeline 2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1186082"/>
            <a:ext cx="8077200" cy="5429250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 rot="-5400000">
            <a:off x="1856581" y="2140744"/>
            <a:ext cx="6937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</a:rPr>
              <a:t>Imhotep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 rot="-5400000">
            <a:off x="4584700" y="1887538"/>
            <a:ext cx="973138" cy="277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Empedocles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791200" y="1371600"/>
            <a:ext cx="533400" cy="1295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 rot="16200000">
            <a:off x="4937125" y="1500188"/>
            <a:ext cx="1008063" cy="106203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1050" dirty="0" smtClean="0">
                <a:solidFill>
                  <a:srgbClr val="000000"/>
                </a:solidFill>
                <a:cs typeface="Times New Roman" pitchFamily="18" charset="0"/>
              </a:rPr>
              <a:t>Empedocles    </a:t>
            </a:r>
          </a:p>
          <a:p>
            <a:pPr algn="l">
              <a:defRPr/>
            </a:pPr>
            <a:r>
              <a:rPr lang="en-US" sz="1050" dirty="0" smtClean="0">
                <a:solidFill>
                  <a:srgbClr val="000000"/>
                </a:solidFill>
                <a:cs typeface="Times New Roman" pitchFamily="18" charset="0"/>
              </a:rPr>
              <a:t>Hippocrates</a:t>
            </a:r>
          </a:p>
          <a:p>
            <a:pPr algn="l">
              <a:defRPr/>
            </a:pPr>
            <a:r>
              <a:rPr lang="en-US" sz="1050" dirty="0" smtClean="0">
                <a:solidFill>
                  <a:srgbClr val="000000"/>
                </a:solidFill>
                <a:cs typeface="Times New Roman" pitchFamily="18" charset="0"/>
              </a:rPr>
              <a:t>Aristotle</a:t>
            </a:r>
          </a:p>
          <a:p>
            <a:pPr algn="l">
              <a:defRPr/>
            </a:pPr>
            <a:r>
              <a:rPr lang="en-US" sz="1050" dirty="0" smtClean="0">
                <a:solidFill>
                  <a:srgbClr val="000000"/>
                </a:solidFill>
                <a:cs typeface="Times New Roman" pitchFamily="18" charset="0"/>
              </a:rPr>
              <a:t>Herophilus</a:t>
            </a:r>
          </a:p>
          <a:p>
            <a:pPr algn="l">
              <a:defRPr/>
            </a:pPr>
            <a:r>
              <a:rPr lang="en-US" sz="1050" dirty="0" smtClean="0">
                <a:solidFill>
                  <a:srgbClr val="000000"/>
                </a:solidFill>
                <a:cs typeface="Times New Roman" pitchFamily="18" charset="0"/>
              </a:rPr>
              <a:t>Erasistratus</a:t>
            </a:r>
          </a:p>
          <a:p>
            <a:pPr algn="l">
              <a:defRPr/>
            </a:pPr>
            <a:r>
              <a:rPr lang="en-US" sz="1050" dirty="0" smtClean="0">
                <a:solidFill>
                  <a:srgbClr val="000000"/>
                </a:solidFill>
                <a:cs typeface="Times New Roman" pitchFamily="18" charset="0"/>
              </a:rPr>
              <a:t>Galen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 rot="16200000">
            <a:off x="6873081" y="1948657"/>
            <a:ext cx="909637" cy="25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050" dirty="0" smtClean="0">
                <a:solidFill>
                  <a:schemeClr val="bg1"/>
                </a:solidFill>
                <a:cs typeface="Times New Roman" pitchFamily="18" charset="0"/>
              </a:rPr>
              <a:t>Mondino      </a:t>
            </a:r>
          </a:p>
        </p:txBody>
      </p:sp>
      <p:cxnSp>
        <p:nvCxnSpPr>
          <p:cNvPr id="19465" name="Straight Arrow Connector 3"/>
          <p:cNvCxnSpPr>
            <a:cxnSpLocks noChangeShapeType="1"/>
          </p:cNvCxnSpPr>
          <p:nvPr/>
        </p:nvCxnSpPr>
        <p:spPr bwMode="auto">
          <a:xfrm flipV="1">
            <a:off x="5848350" y="2524125"/>
            <a:ext cx="0" cy="447675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smtClean="0"/>
              <a:t>Mondino de Luzzi (1270-1326)</a:t>
            </a:r>
            <a:br>
              <a:rPr lang="en-US" sz="4000" b="1" smtClean="0"/>
            </a:br>
            <a:r>
              <a:rPr lang="en-US" sz="4000" b="1" smtClean="0"/>
              <a:t>“Restorer of Anatomy”</a:t>
            </a:r>
            <a:br>
              <a:rPr lang="en-US" sz="4000" b="1" smtClean="0"/>
            </a:br>
            <a:endParaRPr lang="en-US" sz="4000" b="1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212725" y="1447800"/>
            <a:ext cx="8686800" cy="5083175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2800" b="1" dirty="0" smtClean="0"/>
          </a:p>
          <a:p>
            <a:pPr eaLnBrk="1" hangingPunct="1">
              <a:buFontTx/>
              <a:buNone/>
            </a:pPr>
            <a:r>
              <a:rPr lang="en-US" sz="2800" b="1" dirty="0" smtClean="0"/>
              <a:t>Introduced public dissections of human </a:t>
            </a:r>
          </a:p>
          <a:p>
            <a:pPr eaLnBrk="1" hangingPunct="1">
              <a:buFontTx/>
              <a:buNone/>
            </a:pPr>
            <a:r>
              <a:rPr lang="en-US" sz="2800" b="1" dirty="0" smtClean="0"/>
              <a:t>     cadavers in Bologna – 1316</a:t>
            </a:r>
          </a:p>
          <a:p>
            <a:pPr eaLnBrk="1" hangingPunct="1">
              <a:buFontTx/>
              <a:buNone/>
            </a:pPr>
            <a:endParaRPr lang="en-US" sz="2800" b="1" dirty="0" smtClean="0"/>
          </a:p>
          <a:p>
            <a:pPr eaLnBrk="1" hangingPunct="1">
              <a:buFontTx/>
              <a:buNone/>
            </a:pPr>
            <a:r>
              <a:rPr lang="en-US" sz="2800" b="1" dirty="0" smtClean="0"/>
              <a:t>Wrote </a:t>
            </a:r>
            <a:r>
              <a:rPr lang="en-US" sz="2800" b="1" i="1" dirty="0" err="1" smtClean="0"/>
              <a:t>Anathomia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corporis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humani</a:t>
            </a:r>
            <a:r>
              <a:rPr lang="en-US" sz="2800" b="1" dirty="0" smtClean="0"/>
              <a:t> – 1316 </a:t>
            </a:r>
          </a:p>
          <a:p>
            <a:pPr eaLnBrk="1" hangingPunct="1">
              <a:buFontTx/>
              <a:buNone/>
            </a:pPr>
            <a:r>
              <a:rPr lang="en-US" sz="2800" b="1" dirty="0" smtClean="0"/>
              <a:t>(now known as </a:t>
            </a:r>
            <a:r>
              <a:rPr lang="en-US" sz="2800" b="1" i="1" dirty="0" err="1" smtClean="0"/>
              <a:t>Mondino’s</a:t>
            </a:r>
            <a:r>
              <a:rPr lang="en-US" sz="2800" b="1" i="1" dirty="0" smtClean="0"/>
              <a:t> Anatomy</a:t>
            </a:r>
            <a:r>
              <a:rPr lang="en-US" sz="2800" b="1" dirty="0" smtClean="0"/>
              <a:t>)</a:t>
            </a:r>
          </a:p>
          <a:p>
            <a:pPr eaLnBrk="1" hangingPunct="1">
              <a:buFontTx/>
              <a:buNone/>
            </a:pPr>
            <a:r>
              <a:rPr lang="en-US" sz="2400" b="1" dirty="0" smtClean="0"/>
              <a:t>	practical manual of dissection based on </a:t>
            </a:r>
          </a:p>
          <a:p>
            <a:pPr eaLnBrk="1" hangingPunct="1">
              <a:buFontTx/>
              <a:buNone/>
            </a:pPr>
            <a:r>
              <a:rPr lang="en-US" sz="2400" b="1" dirty="0" smtClean="0"/>
              <a:t>         </a:t>
            </a:r>
            <a:r>
              <a:rPr lang="en-US" sz="2400" b="1" dirty="0" err="1" smtClean="0"/>
              <a:t>Galenic</a:t>
            </a:r>
            <a:r>
              <a:rPr lang="en-US" sz="2400" b="1" dirty="0" smtClean="0"/>
              <a:t> writings and </a:t>
            </a:r>
            <a:r>
              <a:rPr lang="en-US" sz="2400" b="1" dirty="0" err="1" smtClean="0"/>
              <a:t>Mondino’s</a:t>
            </a:r>
            <a:r>
              <a:rPr lang="en-US" sz="2400" b="1" dirty="0" smtClean="0"/>
              <a:t> dissections</a:t>
            </a:r>
          </a:p>
          <a:p>
            <a:pPr eaLnBrk="1" hangingPunct="1">
              <a:buFontTx/>
              <a:buNone/>
            </a:pPr>
            <a:r>
              <a:rPr lang="en-US" sz="2400" b="1" dirty="0" smtClean="0"/>
              <a:t>     principle book on anatomy for 200 years</a:t>
            </a:r>
          </a:p>
          <a:p>
            <a:pPr eaLnBrk="1" hangingPunct="1">
              <a:buFontTx/>
              <a:buNone/>
            </a:pPr>
            <a:endParaRPr lang="en-US" sz="1400" b="1" dirty="0" smtClean="0"/>
          </a:p>
          <a:p>
            <a:pPr eaLnBrk="1" hangingPunct="1">
              <a:buFontTx/>
              <a:buNone/>
            </a:pPr>
            <a:r>
              <a:rPr lang="en-US" sz="2400" b="1" dirty="0" smtClean="0"/>
              <a:t>                            </a:t>
            </a:r>
          </a:p>
        </p:txBody>
      </p:sp>
      <p:pic>
        <p:nvPicPr>
          <p:cNvPr id="28676" name="Picture 2" descr="mond1big"/>
          <p:cNvPicPr>
            <a:picLocks noChangeAspect="1" noChangeArrowheads="1"/>
          </p:cNvPicPr>
          <p:nvPr/>
        </p:nvPicPr>
        <p:blipFill>
          <a:blip r:embed="rId3" cstate="print"/>
          <a:srcRect l="4535" t="1727" r="3818" b="613"/>
          <a:stretch>
            <a:fillRect/>
          </a:stretch>
        </p:blipFill>
        <p:spPr bwMode="auto">
          <a:xfrm>
            <a:off x="6934200" y="1970088"/>
            <a:ext cx="1828800" cy="4038600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mondino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3175000" y="1409700"/>
            <a:ext cx="2794000" cy="4343400"/>
          </a:xfrm>
          <a:prstGeom prst="rect">
            <a:avLst/>
          </a:prstGeom>
          <a:solidFill>
            <a:srgbClr val="FFFFFF"/>
          </a:solidFill>
          <a:ln w="19050">
            <a:solidFill>
              <a:srgbClr val="CC9900"/>
            </a:solidFill>
            <a:miter lim="800000"/>
            <a:headEnd/>
            <a:tailEnd/>
          </a:ln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286000" y="5867400"/>
            <a:ext cx="4572000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Johannes de Ketham</a:t>
            </a:r>
          </a:p>
          <a:p>
            <a:r>
              <a:rPr lang="en-US" sz="2400" i="1"/>
              <a:t>Fasciculo di medicina</a:t>
            </a:r>
            <a:r>
              <a:rPr lang="en-US" sz="2400"/>
              <a:t> (1493)</a:t>
            </a:r>
          </a:p>
        </p:txBody>
      </p:sp>
      <p:sp>
        <p:nvSpPr>
          <p:cNvPr id="10244" name="Rectangle 2"/>
          <p:cNvSpPr txBox="1">
            <a:spLocks noChangeArrowheads="1"/>
          </p:cNvSpPr>
          <p:nvPr/>
        </p:nvSpPr>
        <p:spPr bwMode="auto">
          <a:xfrm>
            <a:off x="495300" y="1524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4000">
                <a:solidFill>
                  <a:srgbClr val="CCFFFF"/>
                </a:solidFill>
              </a:rPr>
              <a:t>Dissection: Teaching from the Book</a:t>
            </a:r>
            <a:endParaRPr lang="en-US" sz="4000" i="1">
              <a:solidFill>
                <a:srgbClr val="CC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171450" y="1600200"/>
            <a:ext cx="8972550" cy="5029200"/>
          </a:xfrm>
        </p:spPr>
        <p:txBody>
          <a:bodyPr/>
          <a:lstStyle/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2800" b="1" dirty="0" smtClean="0"/>
              <a:t>What </a:t>
            </a:r>
            <a:r>
              <a:rPr lang="en-US" sz="2800" b="1" dirty="0" err="1" smtClean="0"/>
              <a:t>Mondino</a:t>
            </a:r>
            <a:r>
              <a:rPr lang="en-US" sz="2800" b="1" dirty="0" smtClean="0"/>
              <a:t> got wrong 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endParaRPr lang="en-US" sz="1000" b="1" dirty="0" smtClean="0"/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1000" b="1" dirty="0" smtClean="0"/>
              <a:t>	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2400" b="1" dirty="0" smtClean="0"/>
              <a:t>Five lobed liver 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2400" b="1" dirty="0" smtClean="0"/>
              <a:t>   (although </a:t>
            </a:r>
            <a:r>
              <a:rPr lang="en-US" sz="2400" b="1" dirty="0" err="1" smtClean="0"/>
              <a:t>Mondino</a:t>
            </a:r>
            <a:r>
              <a:rPr lang="en-US" sz="2400" b="1" dirty="0" smtClean="0"/>
              <a:t> said “these five lobes are not always parted”)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endParaRPr lang="en-US" sz="1000" b="1" dirty="0" smtClean="0"/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2400" b="1" dirty="0" smtClean="0"/>
              <a:t>Uterus divided into seven cells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endParaRPr lang="en-US" sz="1000" b="1" dirty="0" smtClean="0"/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2400" b="1" dirty="0" smtClean="0"/>
              <a:t>Presence of veins connecting uterus to breast to convert menstrual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2400" b="1" dirty="0" smtClean="0"/>
              <a:t>   blood into milk 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endParaRPr lang="en-US" sz="1000" b="1" dirty="0" smtClean="0"/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2400" b="1" i="1" dirty="0" err="1" smtClean="0"/>
              <a:t>Rete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mirabile</a:t>
            </a:r>
            <a:r>
              <a:rPr lang="en-US" sz="2400" b="1" dirty="0" smtClean="0"/>
              <a:t> at base of brain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endParaRPr lang="en-US" sz="1000" b="1" dirty="0" smtClean="0"/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2400" b="1" dirty="0" smtClean="0"/>
              <a:t>Heart had three ventricles 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2400" b="1" dirty="0" smtClean="0"/>
              <a:t>   (after Aristotle)</a:t>
            </a: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sz="2400" b="1" dirty="0" smtClean="0"/>
              <a:t>		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Mondino de Luzzi (1270-1326)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Mondino de Luzzi (1270-1326)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90500" y="1981200"/>
            <a:ext cx="87630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2800" b="1" dirty="0" err="1" smtClean="0"/>
              <a:t>Mondino</a:t>
            </a:r>
            <a:r>
              <a:rPr lang="en-US" sz="2800" b="1" dirty="0" smtClean="0"/>
              <a:t> named many structures, </a:t>
            </a:r>
          </a:p>
          <a:p>
            <a:pPr eaLnBrk="1" hangingPunct="1">
              <a:buFontTx/>
              <a:buNone/>
            </a:pPr>
            <a:r>
              <a:rPr lang="en-US" sz="2800" b="1" dirty="0" smtClean="0"/>
              <a:t>  e.g., parts of the small bowel</a:t>
            </a:r>
          </a:p>
          <a:p>
            <a:pPr eaLnBrk="1" hangingPunct="1">
              <a:buFontTx/>
              <a:buNone/>
            </a:pPr>
            <a:endParaRPr lang="en-US" sz="1000" b="1" dirty="0" smtClean="0"/>
          </a:p>
          <a:p>
            <a:pPr eaLnBrk="1" hangingPunct="1">
              <a:buFontTx/>
              <a:buNone/>
            </a:pPr>
            <a:r>
              <a:rPr lang="en-US" sz="2800" b="1" dirty="0" smtClean="0"/>
              <a:t>	</a:t>
            </a:r>
            <a:r>
              <a:rPr lang="en-US" sz="2800" b="1" dirty="0" smtClean="0">
                <a:solidFill>
                  <a:srgbClr val="FFFF00"/>
                </a:solidFill>
              </a:rPr>
              <a:t>Ileum</a:t>
            </a:r>
            <a:r>
              <a:rPr lang="en-US" sz="2800" b="1" dirty="0" smtClean="0"/>
              <a:t> “located at the site near the iliac bone”</a:t>
            </a:r>
          </a:p>
          <a:p>
            <a:pPr eaLnBrk="1" hangingPunct="1">
              <a:buFontTx/>
              <a:buNone/>
            </a:pPr>
            <a:endParaRPr lang="en-US" sz="2400" b="1" dirty="0" smtClean="0"/>
          </a:p>
          <a:p>
            <a:pPr eaLnBrk="1" hangingPunct="1">
              <a:buFontTx/>
              <a:buNone/>
            </a:pPr>
            <a:r>
              <a:rPr lang="en-US" sz="2800" b="1" dirty="0" smtClean="0"/>
              <a:t>	</a:t>
            </a:r>
            <a:r>
              <a:rPr lang="en-US" sz="2800" b="1" dirty="0" smtClean="0">
                <a:solidFill>
                  <a:srgbClr val="FFFF00"/>
                </a:solidFill>
              </a:rPr>
              <a:t>Jejunum</a:t>
            </a:r>
            <a:r>
              <a:rPr lang="en-US" sz="2800" b="1" dirty="0" smtClean="0"/>
              <a:t> (L. empty)  “you find it generally empty in healthy persons”</a:t>
            </a:r>
          </a:p>
          <a:p>
            <a:pPr eaLnBrk="1" hangingPunct="1">
              <a:buFontTx/>
              <a:buNone/>
            </a:pPr>
            <a:endParaRPr lang="en-US" sz="2400" b="1" dirty="0" smtClean="0"/>
          </a:p>
          <a:p>
            <a:pPr eaLnBrk="1" hangingPunct="1">
              <a:buFontTx/>
              <a:buNone/>
            </a:pPr>
            <a:r>
              <a:rPr lang="en-US" sz="2800" b="1" dirty="0" smtClean="0"/>
              <a:t>	</a:t>
            </a:r>
            <a:r>
              <a:rPr lang="en-US" sz="2800" b="1" dirty="0" smtClean="0">
                <a:solidFill>
                  <a:srgbClr val="FFFF00"/>
                </a:solidFill>
              </a:rPr>
              <a:t>Duodenum </a:t>
            </a:r>
            <a:r>
              <a:rPr lang="en-US" sz="2800" b="1" dirty="0" smtClean="0"/>
              <a:t>(following the name given by </a:t>
            </a:r>
            <a:r>
              <a:rPr lang="en-US" sz="2800" b="1" dirty="0" err="1" smtClean="0"/>
              <a:t>Herophilus</a:t>
            </a:r>
            <a:r>
              <a:rPr lang="en-US" sz="2800" b="1" dirty="0" smtClean="0"/>
              <a:t>) </a:t>
            </a:r>
          </a:p>
          <a:p>
            <a:pPr eaLnBrk="1" hangingPunct="1">
              <a:buFontTx/>
              <a:buNone/>
            </a:pPr>
            <a:r>
              <a:rPr lang="en-US" sz="2800" b="1" dirty="0" smtClean="0"/>
              <a:t>     “its length is twelve fingers in the majority of cases”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Artists Who Anatomized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b="1" smtClean="0"/>
              <a:t>Leonardo da Vinci (1452-1519)</a:t>
            </a:r>
          </a:p>
          <a:p>
            <a:pPr eaLnBrk="1" hangingPunct="1">
              <a:buFontTx/>
              <a:buNone/>
            </a:pPr>
            <a:r>
              <a:rPr lang="en-US" sz="2400" b="1" smtClean="0"/>
              <a:t>Albrecht D</a:t>
            </a:r>
            <a:r>
              <a:rPr lang="en-US" sz="2400" b="1" smtClean="0">
                <a:cs typeface="Times New Roman" pitchFamily="18" charset="0"/>
              </a:rPr>
              <a:t>ü</a:t>
            </a:r>
            <a:r>
              <a:rPr lang="en-US" sz="2400" b="1" smtClean="0"/>
              <a:t>rer (1471-1528)</a:t>
            </a:r>
          </a:p>
          <a:p>
            <a:pPr eaLnBrk="1" hangingPunct="1">
              <a:buFontTx/>
              <a:buNone/>
            </a:pPr>
            <a:r>
              <a:rPr lang="en-US" sz="2400" b="1" smtClean="0"/>
              <a:t>Michelangelo (1475-1564)</a:t>
            </a:r>
          </a:p>
          <a:p>
            <a:pPr eaLnBrk="1" hangingPunct="1">
              <a:buFontTx/>
              <a:buNone/>
            </a:pPr>
            <a:r>
              <a:rPr lang="en-US" sz="2400" b="1" smtClean="0"/>
              <a:t>Raphael (1483-1521)</a:t>
            </a:r>
          </a:p>
          <a:p>
            <a:pPr eaLnBrk="1" hangingPunct="1"/>
            <a:endParaRPr lang="en-US" sz="2400" b="1" smtClean="0"/>
          </a:p>
        </p:txBody>
      </p:sp>
      <p:pic>
        <p:nvPicPr>
          <p:cNvPr id="38916" name="Picture 3" descr="Image:Durer self portarit 2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2608263" y="3365500"/>
            <a:ext cx="2057400" cy="2833688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pic>
        <p:nvPicPr>
          <p:cNvPr id="38917" name="Picture 5" descr="Leonardo_daVinci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</a:blip>
          <a:srcRect/>
          <a:stretch>
            <a:fillRect/>
          </a:stretch>
        </p:blipFill>
        <p:spPr bwMode="auto">
          <a:xfrm>
            <a:off x="214313" y="3362325"/>
            <a:ext cx="2263775" cy="2843213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pic>
        <p:nvPicPr>
          <p:cNvPr id="38918" name="Picture 7" descr="Image:Michelango Portrait by Volterr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-12000" contrast="6000"/>
          </a:blip>
          <a:srcRect/>
          <a:stretch>
            <a:fillRect/>
          </a:stretch>
        </p:blipFill>
        <p:spPr bwMode="auto">
          <a:xfrm>
            <a:off x="4797425" y="3357563"/>
            <a:ext cx="2087563" cy="2851150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pic>
        <p:nvPicPr>
          <p:cNvPr id="38919" name="Picture 9" descr="b001"/>
          <p:cNvPicPr>
            <a:picLocks noChangeAspect="1" noChangeArrowheads="1"/>
          </p:cNvPicPr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7016750" y="3362325"/>
            <a:ext cx="1974850" cy="2841625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</a:t>
            </a:r>
            <a:r>
              <a:rPr lang="en-US" dirty="0" smtClean="0"/>
              <a:t> Vinci: Mona Lisa</a:t>
            </a:r>
            <a:endParaRPr lang="en-US" dirty="0"/>
          </a:p>
        </p:txBody>
      </p:sp>
      <p:pic>
        <p:nvPicPr>
          <p:cNvPr id="4" name="Content Placeholder 3" descr="leonardo da vinci monali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3768" y="1600200"/>
            <a:ext cx="3575631" cy="53296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Leonardo </a:t>
            </a:r>
            <a:r>
              <a:rPr lang="en-US" dirty="0" err="1" smtClean="0"/>
              <a:t>Da</a:t>
            </a:r>
            <a:r>
              <a:rPr lang="en-US" dirty="0" smtClean="0"/>
              <a:t> Vinci: the Last Supper</a:t>
            </a:r>
            <a:endParaRPr lang="en-US" dirty="0"/>
          </a:p>
        </p:txBody>
      </p:sp>
      <p:pic>
        <p:nvPicPr>
          <p:cNvPr id="4" name="Content Placeholder 3" descr="leonardo da vinci last supp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5759"/>
            <a:ext cx="8229600" cy="44748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Leonardo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9538" y="250825"/>
            <a:ext cx="3619500" cy="3028950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pic>
        <p:nvPicPr>
          <p:cNvPr id="39939" name="Picture 7" descr="Anatom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5675" y="3575050"/>
            <a:ext cx="1927225" cy="2717800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pic>
        <p:nvPicPr>
          <p:cNvPr id="39940" name="Picture 10" descr="Insight%20Feb05%20Gallery%20IOC13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400" y="250825"/>
            <a:ext cx="4479925" cy="6126163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sp>
        <p:nvSpPr>
          <p:cNvPr id="39941" name="Rectangle 11"/>
          <p:cNvSpPr>
            <a:spLocks noChangeArrowheads="1"/>
          </p:cNvSpPr>
          <p:nvPr/>
        </p:nvSpPr>
        <p:spPr bwMode="auto">
          <a:xfrm>
            <a:off x="2965450" y="6429375"/>
            <a:ext cx="321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Leonardo da Vinci (1452-1519)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_vinci_studies_of_embryos-696x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799" y="-729553"/>
            <a:ext cx="5943601" cy="8730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Vitruvian</a:t>
            </a:r>
            <a:r>
              <a:rPr lang="en-US" dirty="0" smtClean="0"/>
              <a:t> Man </a:t>
            </a:r>
            <a:endParaRPr lang="en-US" dirty="0"/>
          </a:p>
        </p:txBody>
      </p:sp>
      <p:pic>
        <p:nvPicPr>
          <p:cNvPr id="4" name="Content Placeholder 3" descr="leonardo da vinci vitruvian m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62362" y="1341998"/>
            <a:ext cx="3805238" cy="52595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62800" cy="1143000"/>
          </a:xfrm>
          <a:noFill/>
        </p:spPr>
        <p:txBody>
          <a:bodyPr/>
          <a:lstStyle/>
          <a:p>
            <a:r>
              <a:rPr lang="en-US" sz="4000" b="1" smtClean="0"/>
              <a:t>Chronology of Galen’s Life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43338"/>
            <a:ext cx="8839200" cy="2736850"/>
          </a:xfrm>
        </p:spPr>
        <p:txBody>
          <a:bodyPr/>
          <a:lstStyle/>
          <a:p>
            <a:pPr marL="514350" indent="-514350">
              <a:buFontTx/>
              <a:buAutoNum type="arabicPlain" startAt="129"/>
              <a:defRPr/>
            </a:pPr>
            <a:r>
              <a:rPr lang="en-US" sz="2400" b="1" dirty="0" smtClean="0"/>
              <a:t>            Born near Pergamon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/>
              <a:t>144 – 152   Studied anatomy in Pergamon, Smyrna, Alexandria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/>
              <a:t>157             Appointed physician to the gladiators in Pergamon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/>
              <a:t>168</a:t>
            </a:r>
            <a:r>
              <a:rPr lang="en-US" sz="2400" b="1" dirty="0"/>
              <a:t> </a:t>
            </a:r>
            <a:r>
              <a:rPr lang="en-US" sz="2400" b="1" dirty="0" smtClean="0"/>
              <a:t>            Appointed physician to Marcus Aurelius</a:t>
            </a:r>
          </a:p>
          <a:p>
            <a:pPr marL="514350" indent="-514350">
              <a:buFontTx/>
              <a:buAutoNum type="arabicPlain" startAt="169"/>
              <a:defRPr/>
            </a:pPr>
            <a:r>
              <a:rPr lang="en-US" sz="2400" b="1" dirty="0" smtClean="0"/>
              <a:t>            Appointed Physician to Commodus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/>
              <a:t>200             Died in Pergamon</a:t>
            </a:r>
          </a:p>
        </p:txBody>
      </p:sp>
      <p:pic>
        <p:nvPicPr>
          <p:cNvPr id="15364" name="Picture 4" descr="File:Galen detai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12379"/>
          <a:stretch>
            <a:fillRect/>
          </a:stretch>
        </p:blipFill>
        <p:spPr bwMode="auto">
          <a:xfrm>
            <a:off x="304800" y="990600"/>
            <a:ext cx="2667000" cy="2816225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pic>
        <p:nvPicPr>
          <p:cNvPr id="15365" name="Picture 6" descr="http://static.tvtropes.org/pmwiki/pub/images/gladiator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290638"/>
            <a:ext cx="2562225" cy="2214562"/>
          </a:xfrm>
          <a:prstGeom prst="rect">
            <a:avLst/>
          </a:prstGeom>
          <a:noFill/>
          <a:ln w="19050">
            <a:solidFill>
              <a:srgbClr val="CCFFFF"/>
            </a:solidFill>
            <a:miter lim="800000"/>
            <a:headEnd/>
            <a:tailEnd/>
          </a:ln>
        </p:spPr>
      </p:pic>
      <p:sp>
        <p:nvSpPr>
          <p:cNvPr id="15366" name="TextBox 14"/>
          <p:cNvSpPr txBox="1">
            <a:spLocks noChangeArrowheads="1"/>
          </p:cNvSpPr>
          <p:nvPr/>
        </p:nvSpPr>
        <p:spPr bwMode="auto">
          <a:xfrm>
            <a:off x="6381750" y="3652838"/>
            <a:ext cx="218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Russel Crowe in </a:t>
            </a:r>
            <a:r>
              <a:rPr lang="en-US" sz="1400" i="1"/>
              <a:t>Gladiator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zmichelange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74663"/>
            <a:ext cx="7924800" cy="5756275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1946275" y="6230938"/>
            <a:ext cx="5251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CFFFF"/>
                </a:solidFill>
              </a:rPr>
              <a:t>Michelangelo (1475-1564)</a:t>
            </a:r>
          </a:p>
        </p:txBody>
      </p:sp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584200" y="5873750"/>
            <a:ext cx="1749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(picture reversed)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zmichelange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74663"/>
            <a:ext cx="7924800" cy="5756275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pic>
        <p:nvPicPr>
          <p:cNvPr id="41987" name="Picture 4" descr="Plate0403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844"/>
          <a:stretch>
            <a:fillRect/>
          </a:stretch>
        </p:blipFill>
        <p:spPr bwMode="auto">
          <a:xfrm rot="-2179383">
            <a:off x="4799013" y="2057400"/>
            <a:ext cx="1758950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946275" y="6230938"/>
            <a:ext cx="5251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CFFFF"/>
                </a:solidFill>
              </a:rPr>
              <a:t>Michelangelo (1475-1564)</a:t>
            </a: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584200" y="5873750"/>
            <a:ext cx="1749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(picture reversed)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b="1" smtClean="0"/>
              <a:t>Five Picture Series </a:t>
            </a:r>
            <a:r>
              <a:rPr lang="en-US" sz="3600" b="1" smtClean="0"/>
              <a:t>(c. 1400)</a:t>
            </a:r>
            <a:br>
              <a:rPr lang="en-US" sz="3600" b="1" smtClean="0"/>
            </a:br>
            <a:r>
              <a:rPr lang="en-US" sz="2700" b="1" smtClean="0"/>
              <a:t>bones, nerves, muscles, veins, and arteries</a:t>
            </a:r>
          </a:p>
        </p:txBody>
      </p:sp>
      <p:pic>
        <p:nvPicPr>
          <p:cNvPr id="43011" name="Picture 6" descr="http://www.nlm.nih.gov/exhibition/historicalanatomies/Images/1200_pixels/p198a.jpg"/>
          <p:cNvPicPr>
            <a:picLocks noChangeAspect="1" noChangeArrowheads="1"/>
          </p:cNvPicPr>
          <p:nvPr/>
        </p:nvPicPr>
        <p:blipFill>
          <a:blip r:embed="rId3" cstate="print"/>
          <a:srcRect l="4517" r="-578"/>
          <a:stretch>
            <a:fillRect/>
          </a:stretch>
        </p:blipFill>
        <p:spPr bwMode="auto">
          <a:xfrm>
            <a:off x="381000" y="1276350"/>
            <a:ext cx="3883025" cy="5416550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pic>
        <p:nvPicPr>
          <p:cNvPr id="43012" name="Picture 8" descr="http://www.nlm.nih.gov/exhibition/historicalanatomies/Images/1200_pixels/p1916b.jpg"/>
          <p:cNvPicPr>
            <a:picLocks noChangeAspect="1" noChangeArrowheads="1"/>
          </p:cNvPicPr>
          <p:nvPr/>
        </p:nvPicPr>
        <p:blipFill>
          <a:blip r:embed="rId4" cstate="print"/>
          <a:srcRect l="5176" t="681" r="1321" b="845"/>
          <a:stretch>
            <a:fillRect/>
          </a:stretch>
        </p:blipFill>
        <p:spPr bwMode="auto">
          <a:xfrm>
            <a:off x="4743450" y="1276350"/>
            <a:ext cx="3765550" cy="5416550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>
          <a:xfrm>
            <a:off x="4864100" y="1295400"/>
            <a:ext cx="3770313" cy="5257800"/>
          </a:xfrm>
          <a:solidFill>
            <a:srgbClr val="5C1704"/>
          </a:solidFill>
          <a:ln w="19050">
            <a:solidFill>
              <a:srgbClr val="6E0409"/>
            </a:solidFill>
          </a:ln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675" y="1295400"/>
            <a:ext cx="3371850" cy="5257800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b="1" smtClean="0"/>
              <a:t>Five Picture Series </a:t>
            </a:r>
            <a:r>
              <a:rPr lang="en-US" sz="3600" b="1" smtClean="0"/>
              <a:t>(c. 1400)</a:t>
            </a:r>
            <a:br>
              <a:rPr lang="en-US" sz="3600" b="1" smtClean="0"/>
            </a:br>
            <a:r>
              <a:rPr lang="en-US" sz="2700" b="1" smtClean="0"/>
              <a:t>bones, nerves, muscles, veins, and arteries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theaters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University </a:t>
            </a:r>
            <a:r>
              <a:rPr lang="en-US" dirty="0" smtClean="0"/>
              <a:t>of London 1557</a:t>
            </a:r>
          </a:p>
          <a:p>
            <a:pPr>
              <a:buNone/>
            </a:pPr>
            <a:r>
              <a:rPr lang="en-US" dirty="0" smtClean="0"/>
              <a:t>U of Padua in 1594</a:t>
            </a:r>
          </a:p>
          <a:p>
            <a:pPr>
              <a:buNone/>
            </a:pPr>
            <a:r>
              <a:rPr lang="en-US" dirty="0" smtClean="0"/>
              <a:t>U of Bologna in 1595</a:t>
            </a:r>
          </a:p>
          <a:p>
            <a:pPr>
              <a:buNone/>
            </a:pPr>
            <a:r>
              <a:rPr lang="en-US" dirty="0" smtClean="0"/>
              <a:t>U of Paris in 1617</a:t>
            </a:r>
          </a:p>
          <a:p>
            <a:pPr>
              <a:buNone/>
            </a:pPr>
            <a:r>
              <a:rPr lang="en-US" dirty="0" smtClean="0"/>
              <a:t>Oxford in 1623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ol-AnatTht-Hippocrates for Web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r="11613"/>
          <a:stretch>
            <a:fillRect/>
          </a:stretch>
        </p:blipFill>
        <p:spPr bwMode="auto">
          <a:xfrm>
            <a:off x="6375400" y="2527300"/>
            <a:ext cx="2590800" cy="4114800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Bol-AnatThtGalen for Web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r="13638"/>
          <a:stretch>
            <a:fillRect/>
          </a:stretch>
        </p:blipFill>
        <p:spPr bwMode="auto">
          <a:xfrm>
            <a:off x="279400" y="2549525"/>
            <a:ext cx="2359025" cy="4105275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Rectangle 5"/>
          <p:cNvSpPr>
            <a:spLocks noGrp="1" noChangeArrowheads="1"/>
          </p:cNvSpPr>
          <p:nvPr>
            <p:ph type="title"/>
          </p:nvPr>
        </p:nvSpPr>
        <p:spPr>
          <a:xfrm>
            <a:off x="620713" y="533400"/>
            <a:ext cx="7772400" cy="1143000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4000" b="1" smtClean="0"/>
              <a:t>Dissecting Theater (1637)</a:t>
            </a:r>
            <a:r>
              <a:rPr lang="en-US" altLang="en-US" sz="4000" smtClean="0"/>
              <a:t> </a:t>
            </a:r>
            <a:r>
              <a:rPr lang="en-US" altLang="en-US" sz="4000" b="1" smtClean="0"/>
              <a:t/>
            </a:r>
            <a:br>
              <a:rPr lang="en-US" altLang="en-US" sz="4000" b="1" smtClean="0"/>
            </a:br>
            <a:r>
              <a:rPr lang="en-US" altLang="en-US" sz="4000" b="1" smtClean="0"/>
              <a:t> Archiginnasio – Bologna</a:t>
            </a:r>
          </a:p>
        </p:txBody>
      </p:sp>
      <p:pic>
        <p:nvPicPr>
          <p:cNvPr id="35845" name="Picture 7" descr="Anatomy Theater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84400"/>
            <a:ext cx="3373438" cy="4494213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8" descr="http://www.nlm.nih.gov/exhibition/historicalanatomies/Images/1200_pixels/ketham_p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r="3906"/>
          <a:stretch>
            <a:fillRect/>
          </a:stretch>
        </p:blipFill>
        <p:spPr bwMode="auto">
          <a:xfrm>
            <a:off x="7315200" y="152400"/>
            <a:ext cx="1489075" cy="2270125"/>
          </a:xfrm>
          <a:prstGeom prst="rect">
            <a:avLst/>
          </a:prstGeom>
          <a:noFill/>
          <a:ln w="19050">
            <a:solidFill>
              <a:srgbClr val="5C17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42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Fabrica</a:t>
            </a:r>
            <a:r>
              <a:rPr lang="en-US" dirty="0" smtClean="0"/>
              <a:t>, title page</a:t>
            </a:r>
            <a:endParaRPr lang="en-US" dirty="0"/>
          </a:p>
        </p:txBody>
      </p:sp>
      <p:pic>
        <p:nvPicPr>
          <p:cNvPr id="6" name="Content Placeholder 5" descr="Vesalius_TitlePg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1" y="1600200"/>
            <a:ext cx="44196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Surgical instruments used by Vesalius</a:t>
            </a:r>
            <a:endParaRPr lang="en-US" dirty="0"/>
          </a:p>
        </p:txBody>
      </p:sp>
      <p:pic>
        <p:nvPicPr>
          <p:cNvPr id="4" name="Content Placeholder 3" descr="SSPL_10474519_preview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05000"/>
            <a:ext cx="7924799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Cadaver of an executed person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916" y="1435100"/>
            <a:ext cx="3072684" cy="519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Skeleton contemplates mortality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3334" y="1342570"/>
            <a:ext cx="3243666" cy="548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6808788" y="2874963"/>
            <a:ext cx="184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 sz="2400" b="0"/>
          </a:p>
          <a:p>
            <a:pPr algn="l"/>
            <a:endParaRPr lang="en-US" sz="2400" b="0"/>
          </a:p>
        </p:txBody>
      </p: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571500" y="0"/>
            <a:ext cx="8001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4000">
                <a:solidFill>
                  <a:srgbClr val="CCFFFF"/>
                </a:solidFill>
              </a:rPr>
              <a:t>Galen of Pergamon (129 - 200 </a:t>
            </a:r>
            <a:r>
              <a:rPr lang="en-US" sz="3200">
                <a:solidFill>
                  <a:srgbClr val="CCFFFF"/>
                </a:solidFill>
              </a:rPr>
              <a:t>C.E.</a:t>
            </a:r>
            <a:r>
              <a:rPr lang="en-US" sz="4000">
                <a:solidFill>
                  <a:srgbClr val="CCFFFF"/>
                </a:solidFill>
              </a:rPr>
              <a:t>)</a:t>
            </a:r>
          </a:p>
        </p:txBody>
      </p:sp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3243263" y="1849438"/>
            <a:ext cx="5867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Prolific writer 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/>
              <a:t>	</a:t>
            </a:r>
            <a:r>
              <a:rPr lang="en-US" sz="2800"/>
              <a:t>Over 500 articles (83 exist today)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1000"/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i="1"/>
              <a:t>De anatomicis administrationibus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i="1"/>
              <a:t>     </a:t>
            </a:r>
            <a:r>
              <a:rPr lang="en-US" sz="2400"/>
              <a:t>a dissection manual</a:t>
            </a:r>
          </a:p>
          <a:p>
            <a:pPr marL="1143000" lvl="2" indent="-2286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1000"/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i="1"/>
              <a:t>De usu Partium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i="1"/>
              <a:t>     </a:t>
            </a:r>
            <a:r>
              <a:rPr lang="en-US" sz="2400"/>
              <a:t>On the Use of the Parts of the Body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/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Summarized the medical knowledge 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before his time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/>
          </a:p>
          <a:p>
            <a:pPr marL="1143000" lvl="2" indent="-2286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1000"/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/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                                                       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10398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Greatest influence on medicine for 1400 years</a:t>
            </a:r>
          </a:p>
        </p:txBody>
      </p:sp>
      <p:pic>
        <p:nvPicPr>
          <p:cNvPr id="16390" name="Picture 4" descr="File:Galen detai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12379"/>
          <a:stretch>
            <a:fillRect/>
          </a:stretch>
        </p:blipFill>
        <p:spPr bwMode="auto">
          <a:xfrm>
            <a:off x="152400" y="1849438"/>
            <a:ext cx="2922588" cy="3087687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“Muscle Man”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2071" y="1371600"/>
            <a:ext cx="373642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Muscle Man (posterior)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9364" y="1295400"/>
            <a:ext cx="3439822" cy="575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the jaw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237" y="1600200"/>
            <a:ext cx="261352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Inside of the Brain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7094" y="1219200"/>
            <a:ext cx="332625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Ambriose</a:t>
            </a:r>
            <a:r>
              <a:rPr lang="en-US" dirty="0" smtClean="0"/>
              <a:t> Pare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7879" y="1600200"/>
            <a:ext cx="42613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Galen’s view of blood circulation </a:t>
            </a:r>
            <a:endParaRPr lang="en-US" dirty="0"/>
          </a:p>
        </p:txBody>
      </p:sp>
      <p:pic>
        <p:nvPicPr>
          <p:cNvPr id="4" name="Content Placeholder 3" descr="diagram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0587" y="1752601"/>
            <a:ext cx="5151813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6808788" y="2874963"/>
            <a:ext cx="184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 sz="2400" b="0"/>
          </a:p>
          <a:p>
            <a:pPr algn="l"/>
            <a:endParaRPr lang="en-US" sz="2400" b="0"/>
          </a:p>
        </p:txBody>
      </p:sp>
      <p:sp>
        <p:nvSpPr>
          <p:cNvPr id="17411" name="Rectangle 12"/>
          <p:cNvSpPr>
            <a:spLocks noChangeArrowheads="1"/>
          </p:cNvSpPr>
          <p:nvPr/>
        </p:nvSpPr>
        <p:spPr bwMode="auto">
          <a:xfrm>
            <a:off x="3276600" y="1849438"/>
            <a:ext cx="58674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Performed many experiments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</a:t>
            </a:r>
            <a:r>
              <a:rPr lang="en-US" sz="2400"/>
              <a:t>Arteries contain blood and not air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/>
              <a:t>	Function of recurrent laryngeal nerve 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/>
              <a:t>         to control vocal cords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280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Knowledge of anatomy from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wounds of gladiators,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	dogs, pigs, sheep, monkeys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1000"/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/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                                                       </a:t>
            </a:r>
          </a:p>
        </p:txBody>
      </p:sp>
      <p:pic>
        <p:nvPicPr>
          <p:cNvPr id="17412" name="Picture 4" descr="File:Galen detai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12379"/>
          <a:stretch>
            <a:fillRect/>
          </a:stretch>
        </p:blipFill>
        <p:spPr bwMode="auto">
          <a:xfrm>
            <a:off x="152400" y="1849438"/>
            <a:ext cx="2922588" cy="3087687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10398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Greatest influence on medicine for 1400 years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71500" y="0"/>
            <a:ext cx="8001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4000">
                <a:solidFill>
                  <a:srgbClr val="CCFFFF"/>
                </a:solidFill>
              </a:rPr>
              <a:t>Galen of Pergamon (129 - 200 </a:t>
            </a:r>
            <a:r>
              <a:rPr lang="en-US" sz="3200">
                <a:solidFill>
                  <a:srgbClr val="CCFFFF"/>
                </a:solidFill>
              </a:rPr>
              <a:t>C.E.</a:t>
            </a:r>
            <a:r>
              <a:rPr lang="en-US" sz="4000">
                <a:solidFill>
                  <a:srgbClr val="CCFFFF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a30120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2588"/>
            <a:ext cx="4103688" cy="6091237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8305800" y="6545263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*</a:t>
            </a: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669925" y="609600"/>
            <a:ext cx="34401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CCFFFF"/>
                </a:solidFill>
              </a:rPr>
              <a:t>Translation of Galen </a:t>
            </a:r>
          </a:p>
          <a:p>
            <a:pPr eaLnBrk="1" hangingPunct="1"/>
            <a:r>
              <a:rPr lang="en-US" altLang="en-US" sz="2800">
                <a:solidFill>
                  <a:srgbClr val="CCFFFF"/>
                </a:solidFill>
              </a:rPr>
              <a:t>Baghdad, 9</a:t>
            </a:r>
            <a:r>
              <a:rPr lang="en-US" altLang="en-US" sz="2800" baseline="30000">
                <a:solidFill>
                  <a:srgbClr val="CCFFFF"/>
                </a:solidFill>
              </a:rPr>
              <a:t>th</a:t>
            </a:r>
            <a:r>
              <a:rPr lang="en-US" altLang="en-US" sz="2800">
                <a:solidFill>
                  <a:srgbClr val="CCFFFF"/>
                </a:solidFill>
              </a:rPr>
              <a:t> century</a:t>
            </a:r>
          </a:p>
        </p:txBody>
      </p:sp>
      <p:pic>
        <p:nvPicPr>
          <p:cNvPr id="20485" name="Picture 4" descr="File:Galen detai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9"/>
          <a:stretch>
            <a:fillRect/>
          </a:stretch>
        </p:blipFill>
        <p:spPr bwMode="auto">
          <a:xfrm>
            <a:off x="746125" y="2362200"/>
            <a:ext cx="3287713" cy="3471863"/>
          </a:xfrm>
          <a:prstGeom prst="rect">
            <a:avLst/>
          </a:prstGeom>
          <a:noFill/>
          <a:ln w="19050">
            <a:solidFill>
              <a:srgbClr val="6E04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28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Avicenna (Ibn Sina) of Persia</a:t>
            </a:r>
            <a:br>
              <a:rPr lang="en-US" altLang="en-US" sz="4000" b="1" smtClean="0"/>
            </a:br>
            <a:r>
              <a:rPr lang="en-US" altLang="en-US" sz="4000" b="1" smtClean="0"/>
              <a:t> (980-1037 </a:t>
            </a:r>
            <a:r>
              <a:rPr lang="en-US" altLang="en-US" sz="3200" b="1" smtClean="0"/>
              <a:t>C.E.</a:t>
            </a:r>
            <a:r>
              <a:rPr lang="en-US" altLang="en-US" sz="4000" b="1" smtClean="0"/>
              <a:t>)</a:t>
            </a:r>
          </a:p>
        </p:txBody>
      </p:sp>
      <p:pic>
        <p:nvPicPr>
          <p:cNvPr id="21507" name="Picture 7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514600"/>
            <a:ext cx="2479675" cy="4114800"/>
          </a:xfrm>
          <a:ln w="19050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2"/>
          <a:stretch>
            <a:fillRect/>
          </a:stretch>
        </p:blipFill>
        <p:spPr bwMode="auto">
          <a:xfrm>
            <a:off x="4191000" y="2881313"/>
            <a:ext cx="4418013" cy="3381375"/>
          </a:xfrm>
          <a:prstGeom prst="rect">
            <a:avLst/>
          </a:prstGeom>
          <a:noFill/>
          <a:ln w="1905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2484438" y="1438275"/>
            <a:ext cx="41973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/>
              <a:t>Philosopher and physician</a:t>
            </a:r>
          </a:p>
          <a:p>
            <a:r>
              <a:rPr lang="en-US" altLang="en-US" sz="2800"/>
              <a:t>Author of over 200 books</a:t>
            </a:r>
          </a:p>
        </p:txBody>
      </p:sp>
    </p:spTree>
    <p:extLst>
      <p:ext uri="{BB962C8B-B14F-4D97-AF65-F5344CB8AC3E}">
        <p14:creationId xmlns:p14="http://schemas.microsoft.com/office/powerpoint/2010/main" val="17809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CCFFFF"/>
                </a:solidFill>
              </a:rPr>
              <a:t>Avicenna’s </a:t>
            </a:r>
            <a:r>
              <a:rPr lang="en-US" altLang="en-US" sz="4000" i="1">
                <a:solidFill>
                  <a:srgbClr val="CCFFFF"/>
                </a:solidFill>
              </a:rPr>
              <a:t>Canon</a:t>
            </a: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990600"/>
            <a:ext cx="89963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/>
              <a:t>One of the most influential medical textbooks ever written</a:t>
            </a:r>
          </a:p>
          <a:p>
            <a:r>
              <a:rPr lang="en-US" altLang="en-US" sz="2800"/>
              <a:t>Helped preserve writings of early medical texts</a:t>
            </a:r>
          </a:p>
          <a:p>
            <a:r>
              <a:rPr lang="en-US" altLang="en-US" sz="2800"/>
              <a:t>Used in European medical training for over 500 years</a:t>
            </a:r>
          </a:p>
        </p:txBody>
      </p:sp>
      <p:pic>
        <p:nvPicPr>
          <p:cNvPr id="22532" name="Picture 8" descr="File:Avicenna canon 159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2500313"/>
            <a:ext cx="2762250" cy="3921125"/>
          </a:xfrm>
          <a:prstGeom prst="rect">
            <a:avLst/>
          </a:prstGeom>
          <a:noFill/>
          <a:ln w="19050">
            <a:solidFill>
              <a:srgbClr val="5C17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7265988" y="6434138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/>
              <a:t>1597</a:t>
            </a:r>
          </a:p>
        </p:txBody>
      </p:sp>
      <p:pic>
        <p:nvPicPr>
          <p:cNvPr id="22534" name="Picture 10" descr="http://www.akdn.org/museum/img/miss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01900"/>
            <a:ext cx="2965450" cy="3917950"/>
          </a:xfrm>
          <a:prstGeom prst="rect">
            <a:avLst/>
          </a:prstGeom>
          <a:noFill/>
          <a:ln w="19050">
            <a:solidFill>
              <a:srgbClr val="5C17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TextBox 10"/>
          <p:cNvSpPr txBox="1">
            <a:spLocks noChangeArrowheads="1"/>
          </p:cNvSpPr>
          <p:nvPr/>
        </p:nvSpPr>
        <p:spPr bwMode="auto">
          <a:xfrm>
            <a:off x="1362075" y="6432550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/>
              <a:t>1052</a:t>
            </a:r>
          </a:p>
        </p:txBody>
      </p:sp>
      <p:pic>
        <p:nvPicPr>
          <p:cNvPr id="22536" name="Picture 16" descr="Lade Bild... Sollte hier kein Bild erscheinen, wenden Sie sich bitte an: mailto:digitale.bibliothek@bsb-muenchen.de">
            <a:hlinkClick r:id="rId6" tooltip="nächste Seit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" r="7803" b="5185"/>
          <a:stretch>
            <a:fillRect/>
          </a:stretch>
        </p:blipFill>
        <p:spPr bwMode="auto">
          <a:xfrm>
            <a:off x="3405188" y="2487613"/>
            <a:ext cx="2617787" cy="3924300"/>
          </a:xfrm>
          <a:prstGeom prst="rect">
            <a:avLst/>
          </a:prstGeom>
          <a:noFill/>
          <a:ln w="19050">
            <a:solidFill>
              <a:srgbClr val="5C170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7" name="TextBox 14"/>
          <p:cNvSpPr txBox="1">
            <a:spLocks noChangeArrowheads="1"/>
          </p:cNvSpPr>
          <p:nvPr/>
        </p:nvSpPr>
        <p:spPr bwMode="auto">
          <a:xfrm>
            <a:off x="4365625" y="6448425"/>
            <a:ext cx="69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/>
              <a:t>1489</a:t>
            </a:r>
          </a:p>
        </p:txBody>
      </p:sp>
    </p:spTree>
    <p:extLst>
      <p:ext uri="{BB962C8B-B14F-4D97-AF65-F5344CB8AC3E}">
        <p14:creationId xmlns:p14="http://schemas.microsoft.com/office/powerpoint/2010/main" val="19087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8" descr="Medieval Schools 1190AD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19200"/>
            <a:ext cx="3375025" cy="5257800"/>
          </a:xfrm>
          <a:noFill/>
          <a:ln w="19050">
            <a:solidFill>
              <a:srgbClr val="6E0409"/>
            </a:solidFill>
            <a:miter lim="800000"/>
            <a:headEnd/>
            <a:tailEnd/>
          </a:ln>
        </p:spPr>
      </p:pic>
      <p:sp>
        <p:nvSpPr>
          <p:cNvPr id="23555" name="Text Box 1030"/>
          <p:cNvSpPr txBox="1">
            <a:spLocks noChangeArrowheads="1"/>
          </p:cNvSpPr>
          <p:nvPr/>
        </p:nvSpPr>
        <p:spPr bwMode="auto">
          <a:xfrm>
            <a:off x="5715000" y="5105400"/>
            <a:ext cx="26114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/>
              <a:t>Salerno – 10</a:t>
            </a:r>
            <a:r>
              <a:rPr lang="en-US" altLang="en-US" sz="2800" baseline="30000"/>
              <a:t>th</a:t>
            </a:r>
            <a:r>
              <a:rPr lang="en-US" altLang="en-US" sz="2800"/>
              <a:t> c.</a:t>
            </a:r>
          </a:p>
        </p:txBody>
      </p:sp>
      <p:sp>
        <p:nvSpPr>
          <p:cNvPr id="23556" name="Text Box 1031"/>
          <p:cNvSpPr txBox="1">
            <a:spLocks noChangeArrowheads="1"/>
          </p:cNvSpPr>
          <p:nvPr/>
        </p:nvSpPr>
        <p:spPr bwMode="auto">
          <a:xfrm>
            <a:off x="5715000" y="3810000"/>
            <a:ext cx="278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/>
              <a:t>Bologna – 11</a:t>
            </a:r>
            <a:r>
              <a:rPr lang="en-US" altLang="en-US" sz="2800" baseline="30000"/>
              <a:t>th</a:t>
            </a:r>
            <a:r>
              <a:rPr lang="en-US" altLang="en-US" sz="2800"/>
              <a:t> c. </a:t>
            </a:r>
          </a:p>
        </p:txBody>
      </p:sp>
      <p:sp>
        <p:nvSpPr>
          <p:cNvPr id="23557" name="Text Box 1032"/>
          <p:cNvSpPr txBox="1">
            <a:spLocks noChangeArrowheads="1"/>
          </p:cNvSpPr>
          <p:nvPr/>
        </p:nvSpPr>
        <p:spPr bwMode="auto">
          <a:xfrm>
            <a:off x="5716588" y="2514600"/>
            <a:ext cx="250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/>
              <a:t>Padua –  13</a:t>
            </a:r>
            <a:r>
              <a:rPr lang="en-US" altLang="en-US" sz="2800" baseline="30000"/>
              <a:t>th</a:t>
            </a:r>
            <a:r>
              <a:rPr lang="en-US" altLang="en-US" sz="2800"/>
              <a:t> c.</a:t>
            </a:r>
          </a:p>
        </p:txBody>
      </p:sp>
      <p:sp>
        <p:nvSpPr>
          <p:cNvPr id="23558" name="Line 1033"/>
          <p:cNvSpPr>
            <a:spLocks noChangeShapeType="1"/>
          </p:cNvSpPr>
          <p:nvPr/>
        </p:nvSpPr>
        <p:spPr bwMode="auto">
          <a:xfrm flipH="1">
            <a:off x="2438400" y="2971800"/>
            <a:ext cx="3124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Line 1035"/>
          <p:cNvSpPr>
            <a:spLocks noChangeShapeType="1"/>
          </p:cNvSpPr>
          <p:nvPr/>
        </p:nvSpPr>
        <p:spPr bwMode="auto">
          <a:xfrm flipH="1">
            <a:off x="3048000" y="5334000"/>
            <a:ext cx="2514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Line 1036"/>
          <p:cNvSpPr>
            <a:spLocks noChangeShapeType="1"/>
          </p:cNvSpPr>
          <p:nvPr/>
        </p:nvSpPr>
        <p:spPr bwMode="auto">
          <a:xfrm flipH="1">
            <a:off x="2362200" y="41148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Text Box 1038"/>
          <p:cNvSpPr txBox="1">
            <a:spLocks noChangeArrowheads="1"/>
          </p:cNvSpPr>
          <p:nvPr/>
        </p:nvSpPr>
        <p:spPr bwMode="auto">
          <a:xfrm>
            <a:off x="1630363" y="282575"/>
            <a:ext cx="5884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000">
                <a:solidFill>
                  <a:srgbClr val="CCFFFF"/>
                </a:solidFill>
              </a:rPr>
              <a:t>Medieval Medical Centers</a:t>
            </a:r>
          </a:p>
        </p:txBody>
      </p:sp>
    </p:spTree>
    <p:extLst>
      <p:ext uri="{BB962C8B-B14F-4D97-AF65-F5344CB8AC3E}">
        <p14:creationId xmlns:p14="http://schemas.microsoft.com/office/powerpoint/2010/main" val="400240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Anatomical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/>
              <a:t>Forensic purposes</a:t>
            </a:r>
          </a:p>
          <a:p>
            <a:pPr>
              <a:buNone/>
            </a:pPr>
            <a:r>
              <a:rPr lang="en-US" dirty="0" smtClean="0"/>
              <a:t>	--First recorded case in Italy, 1286, disease in hens and humans</a:t>
            </a:r>
          </a:p>
          <a:p>
            <a:pPr>
              <a:buNone/>
            </a:pPr>
            <a:r>
              <a:rPr lang="en-US" dirty="0" smtClean="0"/>
              <a:t>-- causes of death, by 1300. </a:t>
            </a:r>
          </a:p>
          <a:p>
            <a:r>
              <a:rPr lang="en-US" b="1" dirty="0" smtClean="0"/>
              <a:t>Religious purposes: </a:t>
            </a:r>
          </a:p>
          <a:p>
            <a:pPr>
              <a:buNone/>
            </a:pPr>
            <a:r>
              <a:rPr lang="en-US" dirty="0" smtClean="0"/>
              <a:t>-- saints bodies had signs of god. </a:t>
            </a:r>
          </a:p>
          <a:p>
            <a:r>
              <a:rPr lang="en-US" b="1" dirty="0" smtClean="0"/>
              <a:t>Educational purposes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-- What is the human norm?? </a:t>
            </a:r>
          </a:p>
          <a:p>
            <a:pPr>
              <a:buNone/>
            </a:pPr>
            <a:r>
              <a:rPr lang="en-US" dirty="0" smtClean="0"/>
              <a:t>By mid- 1300s, it became compulsory for med students in U. of Padua and Florence  to  have observed dissections.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614</Words>
  <Application>Microsoft Office PowerPoint</Application>
  <PresentationFormat>On-screen Show (4:3)</PresentationFormat>
  <Paragraphs>204</Paragraphs>
  <Slides>35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Chronology of Galen’s Life</vt:lpstr>
      <vt:lpstr>PowerPoint Presentation</vt:lpstr>
      <vt:lpstr>PowerPoint Presentation</vt:lpstr>
      <vt:lpstr>PowerPoint Presentation</vt:lpstr>
      <vt:lpstr>Avicenna (Ibn Sina) of Persia  (980-1037 C.E.)</vt:lpstr>
      <vt:lpstr>PowerPoint Presentation</vt:lpstr>
      <vt:lpstr>PowerPoint Presentation</vt:lpstr>
      <vt:lpstr>Anatomical Revolution</vt:lpstr>
      <vt:lpstr>Mondino de Luzzi (1270-1326) “Restorer of Anatomy” </vt:lpstr>
      <vt:lpstr>PowerPoint Presentation</vt:lpstr>
      <vt:lpstr>Mondino de Luzzi (1270-1326)</vt:lpstr>
      <vt:lpstr>Mondino de Luzzi (1270-1326)</vt:lpstr>
      <vt:lpstr>Artists Who Anatomized</vt:lpstr>
      <vt:lpstr>Da Vinci: Mona Lisa</vt:lpstr>
      <vt:lpstr>Leonardo Da Vinci: the Last Supper</vt:lpstr>
      <vt:lpstr>PowerPoint Presentation</vt:lpstr>
      <vt:lpstr>PowerPoint Presentation</vt:lpstr>
      <vt:lpstr>Vitruvian Man </vt:lpstr>
      <vt:lpstr>PowerPoint Presentation</vt:lpstr>
      <vt:lpstr>PowerPoint Presentation</vt:lpstr>
      <vt:lpstr>Five Picture Series (c. 1400) bones, nerves, muscles, veins, and arteries</vt:lpstr>
      <vt:lpstr>Five Picture Series (c. 1400) bones, nerves, muscles, veins, and arteries</vt:lpstr>
      <vt:lpstr>Anatomy theaters</vt:lpstr>
      <vt:lpstr>Dissecting Theater (1637)   Archiginnasio – Bologna</vt:lpstr>
      <vt:lpstr>The Fabrica, title page</vt:lpstr>
      <vt:lpstr>Surgical instruments used by Vesalius</vt:lpstr>
      <vt:lpstr>Cadaver of an executed person</vt:lpstr>
      <vt:lpstr>Skeleton contemplates mortality</vt:lpstr>
      <vt:lpstr>The “Muscle Man”</vt:lpstr>
      <vt:lpstr>The Muscle Man (posterior)</vt:lpstr>
      <vt:lpstr>Anatomy of the jaw </vt:lpstr>
      <vt:lpstr>The Inside of the Brain </vt:lpstr>
      <vt:lpstr>Ambriose Pare </vt:lpstr>
      <vt:lpstr>Galen’s view of blood circulation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Meera</dc:creator>
  <cp:lastModifiedBy>Toshiba-User</cp:lastModifiedBy>
  <cp:revision>42</cp:revision>
  <dcterms:created xsi:type="dcterms:W3CDTF">2012-04-10T01:07:40Z</dcterms:created>
  <dcterms:modified xsi:type="dcterms:W3CDTF">2015-03-24T02:46:33Z</dcterms:modified>
</cp:coreProperties>
</file>